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7" r:id="rId4"/>
    <p:sldId id="258" r:id="rId5"/>
    <p:sldId id="259" r:id="rId6"/>
    <p:sldId id="260" r:id="rId7"/>
    <p:sldId id="276" r:id="rId8"/>
    <p:sldId id="271" r:id="rId9"/>
    <p:sldId id="272" r:id="rId10"/>
    <p:sldId id="277" r:id="rId11"/>
    <p:sldId id="476" r:id="rId12"/>
    <p:sldId id="278" r:id="rId13"/>
    <p:sldId id="279" r:id="rId14"/>
    <p:sldId id="280" r:id="rId15"/>
    <p:sldId id="281" r:id="rId16"/>
    <p:sldId id="282" r:id="rId17"/>
    <p:sldId id="270" r:id="rId18"/>
    <p:sldId id="274" r:id="rId19"/>
    <p:sldId id="268" r:id="rId20"/>
    <p:sldId id="269" r:id="rId21"/>
    <p:sldId id="463" r:id="rId22"/>
    <p:sldId id="464" r:id="rId23"/>
    <p:sldId id="261" r:id="rId24"/>
    <p:sldId id="262" r:id="rId25"/>
    <p:sldId id="263" r:id="rId26"/>
    <p:sldId id="264" r:id="rId27"/>
    <p:sldId id="265" r:id="rId28"/>
    <p:sldId id="266" r:id="rId29"/>
    <p:sldId id="267" r:id="rId30"/>
    <p:sldId id="472" r:id="rId31"/>
    <p:sldId id="473" r:id="rId32"/>
    <p:sldId id="475" r:id="rId33"/>
    <p:sldId id="443" r:id="rId34"/>
    <p:sldId id="445" r:id="rId35"/>
    <p:sldId id="444" r:id="rId36"/>
    <p:sldId id="446" r:id="rId37"/>
    <p:sldId id="451" r:id="rId38"/>
    <p:sldId id="450" r:id="rId39"/>
    <p:sldId id="449" r:id="rId40"/>
    <p:sldId id="452" r:id="rId41"/>
    <p:sldId id="453" r:id="rId42"/>
    <p:sldId id="469" r:id="rId43"/>
    <p:sldId id="454" r:id="rId44"/>
    <p:sldId id="448" r:id="rId45"/>
    <p:sldId id="447" r:id="rId46"/>
    <p:sldId id="455" r:id="rId47"/>
    <p:sldId id="456" r:id="rId48"/>
    <p:sldId id="457" r:id="rId49"/>
    <p:sldId id="460" r:id="rId50"/>
    <p:sldId id="459" r:id="rId51"/>
    <p:sldId id="458" r:id="rId52"/>
    <p:sldId id="461" r:id="rId53"/>
    <p:sldId id="467" r:id="rId54"/>
    <p:sldId id="283" r:id="rId55"/>
    <p:sldId id="407" r:id="rId56"/>
    <p:sldId id="416" r:id="rId57"/>
    <p:sldId id="415" r:id="rId58"/>
    <p:sldId id="414" r:id="rId59"/>
    <p:sldId id="413" r:id="rId60"/>
    <p:sldId id="412" r:id="rId61"/>
    <p:sldId id="411" r:id="rId62"/>
    <p:sldId id="410" r:id="rId63"/>
    <p:sldId id="468" r:id="rId64"/>
    <p:sldId id="417" r:id="rId65"/>
    <p:sldId id="418" r:id="rId66"/>
    <p:sldId id="462" r:id="rId67"/>
    <p:sldId id="419" r:id="rId68"/>
    <p:sldId id="428" r:id="rId69"/>
    <p:sldId id="427" r:id="rId70"/>
    <p:sldId id="426" r:id="rId71"/>
    <p:sldId id="425" r:id="rId72"/>
    <p:sldId id="421" r:id="rId73"/>
    <p:sldId id="422" r:id="rId74"/>
    <p:sldId id="423" r:id="rId75"/>
    <p:sldId id="424" r:id="rId76"/>
    <p:sldId id="420" r:id="rId77"/>
    <p:sldId id="431" r:id="rId78"/>
    <p:sldId id="432" r:id="rId79"/>
    <p:sldId id="430" r:id="rId80"/>
    <p:sldId id="429" r:id="rId81"/>
    <p:sldId id="470" r:id="rId82"/>
    <p:sldId id="433" r:id="rId83"/>
    <p:sldId id="434" r:id="rId84"/>
    <p:sldId id="436" r:id="rId85"/>
    <p:sldId id="435" r:id="rId86"/>
    <p:sldId id="437" r:id="rId87"/>
    <p:sldId id="440" r:id="rId88"/>
    <p:sldId id="439" r:id="rId89"/>
    <p:sldId id="438" r:id="rId90"/>
    <p:sldId id="441" r:id="rId91"/>
    <p:sldId id="474" r:id="rId92"/>
    <p:sldId id="442" r:id="rId93"/>
    <p:sldId id="478" r:id="rId94"/>
    <p:sldId id="466" r:id="rId95"/>
    <p:sldId id="477" r:id="rId9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72FE49A-E8EB-463C-9CFA-6897CA16DBFE}">
          <p14:sldIdLst>
            <p14:sldId id="256"/>
            <p14:sldId id="275"/>
            <p14:sldId id="257"/>
            <p14:sldId id="258"/>
            <p14:sldId id="259"/>
            <p14:sldId id="260"/>
            <p14:sldId id="276"/>
            <p14:sldId id="271"/>
            <p14:sldId id="272"/>
            <p14:sldId id="277"/>
            <p14:sldId id="476"/>
            <p14:sldId id="278"/>
            <p14:sldId id="279"/>
            <p14:sldId id="280"/>
            <p14:sldId id="281"/>
            <p14:sldId id="282"/>
            <p14:sldId id="270"/>
            <p14:sldId id="274"/>
            <p14:sldId id="268"/>
            <p14:sldId id="269"/>
            <p14:sldId id="463"/>
            <p14:sldId id="464"/>
            <p14:sldId id="261"/>
            <p14:sldId id="262"/>
            <p14:sldId id="263"/>
            <p14:sldId id="264"/>
            <p14:sldId id="265"/>
            <p14:sldId id="266"/>
            <p14:sldId id="267"/>
            <p14:sldId id="472"/>
            <p14:sldId id="473"/>
            <p14:sldId id="475"/>
            <p14:sldId id="443"/>
            <p14:sldId id="445"/>
            <p14:sldId id="444"/>
            <p14:sldId id="446"/>
            <p14:sldId id="451"/>
            <p14:sldId id="450"/>
            <p14:sldId id="449"/>
            <p14:sldId id="452"/>
            <p14:sldId id="453"/>
            <p14:sldId id="469"/>
            <p14:sldId id="454"/>
            <p14:sldId id="448"/>
            <p14:sldId id="447"/>
            <p14:sldId id="455"/>
            <p14:sldId id="456"/>
            <p14:sldId id="457"/>
            <p14:sldId id="460"/>
            <p14:sldId id="459"/>
            <p14:sldId id="458"/>
            <p14:sldId id="461"/>
            <p14:sldId id="467"/>
            <p14:sldId id="283"/>
            <p14:sldId id="407"/>
            <p14:sldId id="416"/>
            <p14:sldId id="415"/>
            <p14:sldId id="414"/>
            <p14:sldId id="413"/>
            <p14:sldId id="412"/>
            <p14:sldId id="411"/>
            <p14:sldId id="410"/>
            <p14:sldId id="468"/>
            <p14:sldId id="417"/>
            <p14:sldId id="418"/>
            <p14:sldId id="462"/>
            <p14:sldId id="419"/>
            <p14:sldId id="428"/>
            <p14:sldId id="427"/>
            <p14:sldId id="426"/>
            <p14:sldId id="425"/>
            <p14:sldId id="421"/>
            <p14:sldId id="422"/>
            <p14:sldId id="423"/>
            <p14:sldId id="424"/>
            <p14:sldId id="420"/>
            <p14:sldId id="431"/>
            <p14:sldId id="432"/>
            <p14:sldId id="430"/>
            <p14:sldId id="429"/>
            <p14:sldId id="470"/>
            <p14:sldId id="433"/>
            <p14:sldId id="434"/>
            <p14:sldId id="436"/>
            <p14:sldId id="435"/>
            <p14:sldId id="437"/>
            <p14:sldId id="440"/>
            <p14:sldId id="439"/>
            <p14:sldId id="438"/>
            <p14:sldId id="441"/>
            <p14:sldId id="474"/>
            <p14:sldId id="442"/>
            <p14:sldId id="478"/>
            <p14:sldId id="466"/>
            <p14:sldId id="4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A7001-A8D7-4E57-B488-2A1E0E4458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C57B15-ACE2-45CF-9764-A4057DED71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0DB15-EDF4-4049-A795-FA8E975F6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E245B-CF10-4106-B05B-77A1A5AFD266}" type="datetimeFigureOut">
              <a:rPr lang="en-US" smtClean="0"/>
              <a:t>5/6/2018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E4D23-E03F-4D2C-8CAC-1335F5317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312DC-0AAC-4B66-B674-AD1FDC7B9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2A66-FE25-4BD1-927D-D82AFCB38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42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F1B3F-71B9-4265-841F-AA9F2AAED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2F050E-E592-477A-8FFD-53744059F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1DBF22-3569-493B-B5F5-344AB8BFD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E245B-CF10-4106-B05B-77A1A5AFD266}" type="datetimeFigureOut">
              <a:rPr lang="en-US" smtClean="0"/>
              <a:t>5/6/2018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CBC1D-2487-450C-AECD-71A056063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B9263-2478-4134-B79D-52E30B2F8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2A66-FE25-4BD1-927D-D82AFCB38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646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BDADA0-29F2-41D9-8D2E-DCFD3E80C4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1EE5DC-6B33-440E-AE17-BCE163F71E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CB1CB-0831-41E8-B66A-19CF45E55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E245B-CF10-4106-B05B-77A1A5AFD266}" type="datetimeFigureOut">
              <a:rPr lang="en-US" smtClean="0"/>
              <a:t>5/6/2018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0AAEB-5B6C-4CA2-98B1-F69F62D01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BE4D9-02EF-46AB-B5DA-FCCD5F1BF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2A66-FE25-4BD1-927D-D82AFCB38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70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46F17-B68F-4800-B8EA-0A66BC9B5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5D28D-C69F-4B4A-B50F-5625539AC9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0B914-958A-47B1-9B51-225848782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E245B-CF10-4106-B05B-77A1A5AFD266}" type="datetimeFigureOut">
              <a:rPr lang="en-US" smtClean="0"/>
              <a:t>5/6/2018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F79FC-7115-4FFA-8513-D4AD06B80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9A11A-A648-467E-A5C4-C60A2A08C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2A66-FE25-4BD1-927D-D82AFCB38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39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D3818-A350-4F70-B513-0B6727A94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59A6E3-4680-4A5E-8CA1-DA44C2A9A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B952-E6B0-4B9F-AAD0-EA9301270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E245B-CF10-4106-B05B-77A1A5AFD266}" type="datetimeFigureOut">
              <a:rPr lang="en-US" smtClean="0"/>
              <a:t>5/6/2018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20C8E-E254-455C-8C44-E1782CBA9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DAACB-1E28-4DD0-9C6D-922B31013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2A66-FE25-4BD1-927D-D82AFCB38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07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094D2-9BA1-4356-9178-EA612F1E0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F1334-2DA2-42F9-82FB-53CAA302B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C5F2E7-1FAF-4185-A19D-4B02922B9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8463BC-309E-4F51-BCD0-1C4CBE675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E245B-CF10-4106-B05B-77A1A5AFD266}" type="datetimeFigureOut">
              <a:rPr lang="en-US" smtClean="0"/>
              <a:t>5/6/2018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D4A2B2-C080-4940-B26C-869ADADBF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EDB86-FD1D-4A7C-8D56-2E0C4DC62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2A66-FE25-4BD1-927D-D82AFCB38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38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ACC2A-CFFA-419B-8705-040899E47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61BECF-C02F-4960-A017-C7172E7443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437F1-A452-41DA-A686-0A701ECDE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7AB6C2-8FE1-4784-9F96-29CB072A77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ABFEDD-76F7-4868-9A17-39CD6DEE4E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049572-AD95-4F0A-A379-A2687C7F9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E245B-CF10-4106-B05B-77A1A5AFD266}" type="datetimeFigureOut">
              <a:rPr lang="en-US" smtClean="0"/>
              <a:t>5/6/2018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B484AF-05BF-4EEF-BE8C-910CD3772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C2FF7E-DAD2-4A27-A028-1AC368B0C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2A66-FE25-4BD1-927D-D82AFCB38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177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18A73-90EC-429A-AB4D-EC11A9592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FD49E-D138-4724-830E-0AB4D2E52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E245B-CF10-4106-B05B-77A1A5AFD266}" type="datetimeFigureOut">
              <a:rPr lang="en-US" smtClean="0"/>
              <a:t>5/6/2018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34B374-D7BC-4ABB-841C-50CCE8E6B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A95848-5B05-4C4C-A1FC-F73B26B8E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2A66-FE25-4BD1-927D-D82AFCB38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66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08EFE8-40B4-4D57-81A3-FC606CEC9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E245B-CF10-4106-B05B-77A1A5AFD266}" type="datetimeFigureOut">
              <a:rPr lang="en-US" smtClean="0"/>
              <a:t>5/6/2018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0A9095-D5C2-489D-8169-6B7356C3C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2FFE6D-89CB-4FF6-84CF-22D5A53E2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2A66-FE25-4BD1-927D-D82AFCB38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80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85D09-1E9C-4073-8918-17D25E7F9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13133-8338-4B7B-8103-72922FD6F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C205DE-0BF3-46BA-BCDC-CCC9E8C713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C6F347-BF54-41AF-9148-806295C97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E245B-CF10-4106-B05B-77A1A5AFD266}" type="datetimeFigureOut">
              <a:rPr lang="en-US" smtClean="0"/>
              <a:t>5/6/2018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577AC-538E-480F-A03E-B190CB130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137E45-82CA-459B-985C-33B5590D4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2A66-FE25-4BD1-927D-D82AFCB38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2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51630-487A-4761-83C0-0C9F369A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0365BA-5629-40A7-853F-0FB6C35981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5EF447-2BBB-4E72-8937-1115F0481D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DBAA5-39CD-451F-987A-F06E4DF61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E245B-CF10-4106-B05B-77A1A5AFD266}" type="datetimeFigureOut">
              <a:rPr lang="en-US" smtClean="0"/>
              <a:t>5/6/2018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FDB191-A43C-48C4-BC25-2EAEE7369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49A1DD-84F7-4FC8-B5C2-559C23B3A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2A66-FE25-4BD1-927D-D82AFCB38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32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E024FD-ED9E-4B79-8EB6-3B2E410DB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6F5F9-0238-469C-98F0-90A8DB1D2A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AB987-78AC-4B21-B24E-646AA76A58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E245B-CF10-4106-B05B-77A1A5AFD266}" type="datetimeFigureOut">
              <a:rPr lang="en-US" smtClean="0"/>
              <a:t>5/6/2018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7FA2B-66DE-4E4A-BE8A-1E3EC044B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F899D-23BC-4E75-B498-A3D406FE02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02A66-FE25-4BD1-927D-D82AFCB38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057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72E65-D509-465B-AFF7-C554B30FDD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Abdominal Protocol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1DC4B-3491-4735-A259-1190F02B56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Dr. Tze Chia</a:t>
            </a:r>
          </a:p>
          <a:p>
            <a:r>
              <a:rPr lang="en-US" dirty="0"/>
              <a:t>True North Imaging</a:t>
            </a:r>
          </a:p>
          <a:p>
            <a:r>
              <a:rPr lang="en-US" dirty="0"/>
              <a:t>Annual CME Day</a:t>
            </a:r>
          </a:p>
          <a:p>
            <a:r>
              <a:rPr lang="en-US" dirty="0"/>
              <a:t>May 6, 2018</a:t>
            </a:r>
          </a:p>
        </p:txBody>
      </p:sp>
    </p:spTree>
    <p:extLst>
      <p:ext uri="{BB962C8B-B14F-4D97-AF65-F5344CB8AC3E}">
        <p14:creationId xmlns:p14="http://schemas.microsoft.com/office/powerpoint/2010/main" val="2075470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06563-D0D9-49F5-9E6A-AEAAB3093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D093F-2CD1-43F8-976F-F9D943B7D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r>
              <a:rPr lang="en-US" dirty="0"/>
              <a:t>**Every lesion requires </a:t>
            </a:r>
            <a:r>
              <a:rPr lang="en-US" u="sng" dirty="0"/>
              <a:t>3 images</a:t>
            </a:r>
          </a:p>
          <a:p>
            <a:pPr lvl="1"/>
            <a:r>
              <a:rPr lang="en-US" dirty="0"/>
              <a:t>Image without measurements; shows lesion characteristics</a:t>
            </a:r>
          </a:p>
          <a:p>
            <a:pPr lvl="1"/>
            <a:r>
              <a:rPr lang="en-US" dirty="0"/>
              <a:t>Image with measurements</a:t>
            </a:r>
          </a:p>
          <a:p>
            <a:pPr lvl="1"/>
            <a:r>
              <a:rPr lang="en-US" dirty="0"/>
              <a:t>Image with </a:t>
            </a:r>
            <a:r>
              <a:rPr lang="en-US" dirty="0" err="1"/>
              <a:t>colour</a:t>
            </a:r>
            <a:r>
              <a:rPr lang="en-US" dirty="0"/>
              <a:t> doppler </a:t>
            </a:r>
            <a:r>
              <a:rPr lang="en-US" u="sng" dirty="0"/>
              <a:t>+/- pulse doppler</a:t>
            </a:r>
          </a:p>
          <a:p>
            <a:r>
              <a:rPr lang="en-US" dirty="0"/>
              <a:t>**All lesions measured in 3 dimensions: </a:t>
            </a:r>
            <a:r>
              <a:rPr lang="en-US" u="sng" dirty="0"/>
              <a:t>Sagittal x Transverse x AP</a:t>
            </a:r>
          </a:p>
          <a:p>
            <a:r>
              <a:rPr lang="en-US" dirty="0"/>
              <a:t>Always use </a:t>
            </a:r>
            <a:r>
              <a:rPr lang="en-US" u="sng" dirty="0" err="1"/>
              <a:t>centimetres</a:t>
            </a:r>
            <a:r>
              <a:rPr lang="en-US" dirty="0"/>
              <a:t> and to </a:t>
            </a:r>
            <a:r>
              <a:rPr lang="en-US" u="sng" dirty="0"/>
              <a:t>1 decimal place</a:t>
            </a:r>
          </a:p>
          <a:p>
            <a:pPr lvl="1"/>
            <a:r>
              <a:rPr lang="en-US" dirty="0"/>
              <a:t>Example: 2.04 cm rounds to 2.0 cm, NOT 2 cm</a:t>
            </a:r>
          </a:p>
          <a:p>
            <a:r>
              <a:rPr lang="en-US" dirty="0"/>
              <a:t>**Record current measurements and then previous measurements in brackets</a:t>
            </a:r>
          </a:p>
          <a:p>
            <a:r>
              <a:rPr lang="en-US" dirty="0"/>
              <a:t>If there are multiple lesions, measure representative marker lesions to ensure the same lesions will be followed</a:t>
            </a:r>
          </a:p>
        </p:txBody>
      </p:sp>
    </p:spTree>
    <p:extLst>
      <p:ext uri="{BB962C8B-B14F-4D97-AF65-F5344CB8AC3E}">
        <p14:creationId xmlns:p14="http://schemas.microsoft.com/office/powerpoint/2010/main" val="1836572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23E24-CF0E-4699-A11A-9062351F8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4196D-B936-46CC-B2BA-BB89D7E25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259" y="1857256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4D0D4D-207D-4B05-84D1-D17674A564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382" b="15379"/>
          <a:stretch/>
        </p:blipFill>
        <p:spPr>
          <a:xfrm>
            <a:off x="4200166" y="1690688"/>
            <a:ext cx="3743109" cy="28937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B9088-744F-49E7-BEF8-D6FC0C7FF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00" y="1690688"/>
            <a:ext cx="3929204" cy="28937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CE33F0-041E-4471-A90F-E88176B82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7027" y="1690688"/>
            <a:ext cx="4089738" cy="289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92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49AE4-820B-4EF8-BF85-E7E08481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 Patients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0D68A-C366-45C2-97F4-447334CF8A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all pediatric patients, give normal range in brackets for all measurements</a:t>
            </a:r>
          </a:p>
          <a:p>
            <a:r>
              <a:rPr lang="en-US" dirty="0"/>
              <a:t>Use chart provided in ultrasound tech binder and use suggested limits of normal column</a:t>
            </a:r>
          </a:p>
        </p:txBody>
      </p:sp>
    </p:spTree>
    <p:extLst>
      <p:ext uri="{BB962C8B-B14F-4D97-AF65-F5344CB8AC3E}">
        <p14:creationId xmlns:p14="http://schemas.microsoft.com/office/powerpoint/2010/main" val="1628904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B5ED5-B7E6-403F-92B3-7D0AAC21B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E83B7-A957-4BE5-81E7-FA5B38873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Clearly write down all relevant findings.</a:t>
            </a:r>
          </a:p>
          <a:p>
            <a:r>
              <a:rPr lang="en-US" dirty="0"/>
              <a:t>**Please do not leave any part of the worksheet empty</a:t>
            </a:r>
          </a:p>
          <a:p>
            <a:r>
              <a:rPr lang="en-US" dirty="0"/>
              <a:t>Please use the terms “negative study” or “unremarkable”</a:t>
            </a:r>
          </a:p>
          <a:p>
            <a:r>
              <a:rPr lang="en-US" dirty="0"/>
              <a:t>Only use “normal” if all anatomy seen clearly</a:t>
            </a:r>
          </a:p>
          <a:p>
            <a:r>
              <a:rPr lang="en-US" dirty="0"/>
              <a:t>If cannot find previous pathology, state on the tech sheet so we know this area was specifically scanned</a:t>
            </a:r>
          </a:p>
        </p:txBody>
      </p:sp>
    </p:spTree>
    <p:extLst>
      <p:ext uri="{BB962C8B-B14F-4D97-AF65-F5344CB8AC3E}">
        <p14:creationId xmlns:p14="http://schemas.microsoft.com/office/powerpoint/2010/main" val="529007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B696E-CDC2-477D-83AB-B5F2C91D8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EB981-A95F-4FE5-8FF4-A1215BAD4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Should be categorized as SIMPLE or COMPLEX</a:t>
            </a:r>
          </a:p>
          <a:p>
            <a:r>
              <a:rPr lang="en-US" dirty="0"/>
              <a:t>COMPLEX cysts:</a:t>
            </a:r>
          </a:p>
          <a:p>
            <a:pPr lvl="1"/>
            <a:r>
              <a:rPr lang="en-US" dirty="0"/>
              <a:t>Septations. Check thickness and vascularity</a:t>
            </a:r>
          </a:p>
          <a:p>
            <a:pPr lvl="1"/>
            <a:r>
              <a:rPr lang="en-US" dirty="0"/>
              <a:t>Solid components</a:t>
            </a:r>
          </a:p>
          <a:p>
            <a:pPr lvl="1"/>
            <a:r>
              <a:rPr lang="en-US" dirty="0"/>
              <a:t>Mural nodules</a:t>
            </a:r>
          </a:p>
          <a:p>
            <a:pPr lvl="1"/>
            <a:r>
              <a:rPr lang="en-US" dirty="0"/>
              <a:t>Calcifications</a:t>
            </a:r>
          </a:p>
        </p:txBody>
      </p:sp>
    </p:spTree>
    <p:extLst>
      <p:ext uri="{BB962C8B-B14F-4D97-AF65-F5344CB8AC3E}">
        <p14:creationId xmlns:p14="http://schemas.microsoft.com/office/powerpoint/2010/main" val="4044285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17586-854E-4816-90A5-9B5BA10F0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Palpable Lesions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7BDD8-EF29-4313-ACD8-798077139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Always label “</a:t>
            </a:r>
            <a:r>
              <a:rPr lang="en-US" u="sng" dirty="0"/>
              <a:t>AOC</a:t>
            </a:r>
            <a:r>
              <a:rPr lang="en-US" dirty="0"/>
              <a:t>” on worksheet and images</a:t>
            </a:r>
          </a:p>
          <a:p>
            <a:r>
              <a:rPr lang="en-US" dirty="0"/>
              <a:t>“AOC” should be on images even if no abnormality is visualized</a:t>
            </a:r>
          </a:p>
          <a:p>
            <a:r>
              <a:rPr lang="en-US" dirty="0"/>
              <a:t>Also document on worksheet if concern is not palpable by the patient</a:t>
            </a:r>
          </a:p>
        </p:txBody>
      </p:sp>
    </p:spTree>
    <p:extLst>
      <p:ext uri="{BB962C8B-B14F-4D97-AF65-F5344CB8AC3E}">
        <p14:creationId xmlns:p14="http://schemas.microsoft.com/office/powerpoint/2010/main" val="1465057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79AF3-D19C-4375-8EA2-D15A9E371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Focal Zones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F655E-23AC-4489-91F3-A01AB8272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ensure focal zones are at the right depth</a:t>
            </a:r>
          </a:p>
          <a:p>
            <a:r>
              <a:rPr lang="en-US" dirty="0"/>
              <a:t>Depending on patient factors, may need to scan with more than 1 transducer to get proper depth and frequencies</a:t>
            </a:r>
          </a:p>
        </p:txBody>
      </p:sp>
    </p:spTree>
    <p:extLst>
      <p:ext uri="{BB962C8B-B14F-4D97-AF65-F5344CB8AC3E}">
        <p14:creationId xmlns:p14="http://schemas.microsoft.com/office/powerpoint/2010/main" val="960922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9EA9D-302E-4833-8113-A632FFBEC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Liver - 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6EFD7-CDCE-4A3D-B7A7-5E239DDB2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Transverse views:  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/>
              <a:t>Rt lobe/lung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/>
              <a:t>Rt lobe/hepatic veins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/>
              <a:t>Rt lobe/portal veins (main, right)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/>
              <a:t>Rt lobe/GB/kidney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/>
              <a:t>Lt lobe/hepatic veins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/>
              <a:t>Lt lobe/left portal vein, include image of portal vein at confluence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/>
              <a:t>Lt lobe/caudate lobe </a:t>
            </a:r>
          </a:p>
          <a:p>
            <a:r>
              <a:rPr lang="en-US" dirty="0"/>
              <a:t>Sagittal views:  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/>
              <a:t>Lt lobe/aorta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/>
              <a:t>Left lobe/caudate lobe/IVC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/>
              <a:t>Rt lobe/dome (diaphragm)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/>
              <a:t>Rt lobe/lung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/>
              <a:t>Rt lobe/portal vein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/>
              <a:t>Rt lobe/kidney</a:t>
            </a:r>
          </a:p>
        </p:txBody>
      </p:sp>
    </p:spTree>
    <p:extLst>
      <p:ext uri="{BB962C8B-B14F-4D97-AF65-F5344CB8AC3E}">
        <p14:creationId xmlns:p14="http://schemas.microsoft.com/office/powerpoint/2010/main" val="448955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E6289-B948-421E-A970-4E738C17F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Liver - 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193CA-1E55-4A0B-B9FD-F7110FC67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Important things to note:</a:t>
            </a:r>
          </a:p>
          <a:p>
            <a:pPr lvl="1"/>
            <a:r>
              <a:rPr lang="en-US" dirty="0"/>
              <a:t>Pleural effusion</a:t>
            </a:r>
          </a:p>
          <a:p>
            <a:pPr lvl="1"/>
            <a:r>
              <a:rPr lang="en-US" dirty="0"/>
              <a:t>Pericardial effusion</a:t>
            </a:r>
          </a:p>
          <a:p>
            <a:pPr lvl="1"/>
            <a:r>
              <a:rPr lang="en-US" dirty="0"/>
              <a:t>Ascites</a:t>
            </a:r>
          </a:p>
          <a:p>
            <a:pPr lvl="1"/>
            <a:r>
              <a:rPr lang="en-US" dirty="0" err="1"/>
              <a:t>etc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534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30A3D-A1AD-42DE-B908-B54F05C34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Liver - Measuring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043A8-A18D-4B7B-954E-17D3C9A25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Technique needs to be consistent to compare size over time</a:t>
            </a:r>
          </a:p>
          <a:p>
            <a:r>
              <a:rPr lang="en-US" dirty="0"/>
              <a:t>Right midclavicular line</a:t>
            </a:r>
          </a:p>
          <a:p>
            <a:r>
              <a:rPr lang="en-US" dirty="0"/>
              <a:t>Maximum oblique measurement</a:t>
            </a:r>
          </a:p>
        </p:txBody>
      </p:sp>
    </p:spTree>
    <p:extLst>
      <p:ext uri="{BB962C8B-B14F-4D97-AF65-F5344CB8AC3E}">
        <p14:creationId xmlns:p14="http://schemas.microsoft.com/office/powerpoint/2010/main" val="1547821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C6C41-734F-4631-ACA4-91FEE6874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Previous Exams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EB87F-2C23-498C-BD10-7E74549AD1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Always check for previous relevant studies, including US, CT, MR, and Mammography</a:t>
            </a:r>
          </a:p>
          <a:p>
            <a:r>
              <a:rPr lang="en-US" dirty="0"/>
              <a:t>**</a:t>
            </a:r>
            <a:r>
              <a:rPr lang="en-US" u="sng" dirty="0"/>
              <a:t>Write down date of comparison study</a:t>
            </a:r>
          </a:p>
          <a:p>
            <a:r>
              <a:rPr lang="en-US" dirty="0"/>
              <a:t>**If following lesions, please </a:t>
            </a:r>
            <a:r>
              <a:rPr lang="en-US" u="sng" dirty="0"/>
              <a:t>look at previous images </a:t>
            </a:r>
            <a:r>
              <a:rPr lang="en-US" dirty="0"/>
              <a:t>to ensure following the same lesions</a:t>
            </a:r>
          </a:p>
          <a:p>
            <a:r>
              <a:rPr lang="en-US" dirty="0"/>
              <a:t>Follow each lesion carefully. Indicate any NEW lesions.</a:t>
            </a:r>
          </a:p>
        </p:txBody>
      </p:sp>
    </p:spTree>
    <p:extLst>
      <p:ext uri="{BB962C8B-B14F-4D97-AF65-F5344CB8AC3E}">
        <p14:creationId xmlns:p14="http://schemas.microsoft.com/office/powerpoint/2010/main" val="2528787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7E04D-5640-4369-BAE5-64E601DFC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5B53A-7831-426E-91C5-F4CEC6FA0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https://upload.wikimedia.org/wikipedia/commons/d/de/Liver_measurements_on_ultrasonography.jpg">
            <a:extLst>
              <a:ext uri="{FF2B5EF4-FFF2-40B4-BE49-F238E27FC236}">
                <a16:creationId xmlns:a16="http://schemas.microsoft.com/office/drawing/2014/main" id="{226A7C5B-E43A-4123-8417-73D42AAE2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110" y="642938"/>
            <a:ext cx="7562850" cy="55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ACBA5E-02E8-4A39-84C0-A3DA5B1FBA2D}"/>
              </a:ext>
            </a:extLst>
          </p:cNvPr>
          <p:cNvSpPr txBox="1"/>
          <p:nvPr/>
        </p:nvSpPr>
        <p:spPr>
          <a:xfrm>
            <a:off x="7019771" y="1495137"/>
            <a:ext cx="860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YES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E2D7B1-928E-44BF-88E8-2F0D1482AEF3}"/>
              </a:ext>
            </a:extLst>
          </p:cNvPr>
          <p:cNvSpPr txBox="1"/>
          <p:nvPr/>
        </p:nvSpPr>
        <p:spPr>
          <a:xfrm>
            <a:off x="7896121" y="4540660"/>
            <a:ext cx="860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A37FB5-97C0-419E-A97C-C7B24D9170E7}"/>
              </a:ext>
            </a:extLst>
          </p:cNvPr>
          <p:cNvSpPr txBox="1"/>
          <p:nvPr/>
        </p:nvSpPr>
        <p:spPr>
          <a:xfrm>
            <a:off x="8116602" y="3489133"/>
            <a:ext cx="860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NO!</a:t>
            </a:r>
          </a:p>
        </p:txBody>
      </p:sp>
    </p:spTree>
    <p:extLst>
      <p:ext uri="{BB962C8B-B14F-4D97-AF65-F5344CB8AC3E}">
        <p14:creationId xmlns:p14="http://schemas.microsoft.com/office/powerpoint/2010/main" val="3517303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BFA5C-C923-47A6-91DC-9537E953A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Liver – Focal Fatty Sparing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65A77-30A1-4739-975A-91D37FA80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Appearance:</a:t>
            </a:r>
          </a:p>
          <a:p>
            <a:pPr lvl="1"/>
            <a:r>
              <a:rPr lang="en-CA" dirty="0"/>
              <a:t>Geographic</a:t>
            </a:r>
          </a:p>
          <a:p>
            <a:pPr lvl="1"/>
            <a:r>
              <a:rPr lang="en-CA" dirty="0"/>
              <a:t>No mass effect</a:t>
            </a:r>
          </a:p>
          <a:p>
            <a:pPr lvl="1"/>
            <a:r>
              <a:rPr lang="en-CA" dirty="0"/>
              <a:t>No distortion of vessels</a:t>
            </a:r>
          </a:p>
          <a:p>
            <a:r>
              <a:rPr lang="en-CA" dirty="0"/>
              <a:t>Characteristic locations:</a:t>
            </a:r>
          </a:p>
          <a:p>
            <a:pPr lvl="1"/>
            <a:r>
              <a:rPr lang="en-CA" dirty="0"/>
              <a:t>Adjacent to porta hepatis</a:t>
            </a:r>
          </a:p>
          <a:p>
            <a:pPr lvl="1"/>
            <a:r>
              <a:rPr lang="en-CA" dirty="0"/>
              <a:t>Adjacent to gallbladder fossa</a:t>
            </a:r>
          </a:p>
          <a:p>
            <a:pPr lvl="1"/>
            <a:r>
              <a:rPr lang="en-CA" dirty="0"/>
              <a:t>Adjacent to falciform ligament</a:t>
            </a:r>
          </a:p>
          <a:p>
            <a:pPr lvl="1"/>
            <a:r>
              <a:rPr lang="en-CA" dirty="0"/>
              <a:t>Subcapsular parenchyma</a:t>
            </a:r>
          </a:p>
        </p:txBody>
      </p:sp>
    </p:spTree>
    <p:extLst>
      <p:ext uri="{BB962C8B-B14F-4D97-AF65-F5344CB8AC3E}">
        <p14:creationId xmlns:p14="http://schemas.microsoft.com/office/powerpoint/2010/main" val="8073669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C8C63-AE9A-4177-9C14-B2497AB8F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1AD4A-81EC-42AD-A101-EAFE213DC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E82518-EEE3-4BC0-A87B-29A00A5E4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5" y="0"/>
            <a:ext cx="5210155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7C3C28-1FC6-485E-A3FE-250FBC0D0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705" y="988448"/>
            <a:ext cx="5408589" cy="48811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177993-F34A-4C71-A691-1D148D36B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1407" y="2542961"/>
            <a:ext cx="5640593" cy="433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32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8CDB7-9A91-43A1-AE00-B502BA20E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Liver – 8 Segments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589E5-A2E9-4AE2-9FF3-19A74BD11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to start using liver segments to describe liver lesions</a:t>
            </a:r>
          </a:p>
          <a:p>
            <a:r>
              <a:rPr lang="en-US" dirty="0"/>
              <a:t>Segments I – VIII</a:t>
            </a:r>
          </a:p>
          <a:p>
            <a:r>
              <a:rPr lang="en-US" dirty="0"/>
              <a:t>More accurate than simply Right Lobe or Left Lobe</a:t>
            </a:r>
          </a:p>
          <a:p>
            <a:r>
              <a:rPr lang="en-US" dirty="0"/>
              <a:t>Makes it easier to follow liver lesions</a:t>
            </a:r>
          </a:p>
        </p:txBody>
      </p:sp>
    </p:spTree>
    <p:extLst>
      <p:ext uri="{BB962C8B-B14F-4D97-AF65-F5344CB8AC3E}">
        <p14:creationId xmlns:p14="http://schemas.microsoft.com/office/powerpoint/2010/main" val="350753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iver anatomy">
            <a:extLst>
              <a:ext uri="{FF2B5EF4-FFF2-40B4-BE49-F238E27FC236}">
                <a16:creationId xmlns:a16="http://schemas.microsoft.com/office/drawing/2014/main" id="{98B02139-04AB-4C28-84E2-DA1FA63BD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719" y="0"/>
            <a:ext cx="9774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C1DEE3-085C-463F-922C-4D4929BD27F9}"/>
              </a:ext>
            </a:extLst>
          </p:cNvPr>
          <p:cNvSpPr txBox="1"/>
          <p:nvPr/>
        </p:nvSpPr>
        <p:spPr>
          <a:xfrm>
            <a:off x="0" y="2690336"/>
            <a:ext cx="23876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Important landmarks:</a:t>
            </a:r>
          </a:p>
          <a:p>
            <a:pPr marL="285750" indent="-285750">
              <a:buFontTx/>
              <a:buChar char="-"/>
            </a:pPr>
            <a:r>
              <a:rPr lang="en-US" dirty="0"/>
              <a:t>Right hepatic vein</a:t>
            </a:r>
          </a:p>
          <a:p>
            <a:pPr marL="285750" indent="-285750">
              <a:buFontTx/>
              <a:buChar char="-"/>
            </a:pPr>
            <a:r>
              <a:rPr lang="en-US" dirty="0"/>
              <a:t>Middle hepatic vein</a:t>
            </a:r>
          </a:p>
          <a:p>
            <a:pPr marL="285750" indent="-285750">
              <a:buFontTx/>
              <a:buChar char="-"/>
            </a:pPr>
            <a:r>
              <a:rPr lang="en-US" dirty="0"/>
              <a:t>Falciform ligament</a:t>
            </a:r>
          </a:p>
          <a:p>
            <a:pPr marL="285750" indent="-285750">
              <a:buFontTx/>
              <a:buChar char="-"/>
            </a:pPr>
            <a:r>
              <a:rPr lang="en-US" dirty="0"/>
              <a:t>Portal vein</a:t>
            </a:r>
          </a:p>
        </p:txBody>
      </p:sp>
    </p:spTree>
    <p:extLst>
      <p:ext uri="{BB962C8B-B14F-4D97-AF65-F5344CB8AC3E}">
        <p14:creationId xmlns:p14="http://schemas.microsoft.com/office/powerpoint/2010/main" val="1973234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gment-numbering">
            <a:extLst>
              <a:ext uri="{FF2B5EF4-FFF2-40B4-BE49-F238E27FC236}">
                <a16:creationId xmlns:a16="http://schemas.microsoft.com/office/drawing/2014/main" id="{8390DB12-1048-4C8E-A891-423522145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099" y="138113"/>
            <a:ext cx="8572500" cy="658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8143F1-1F1E-4E27-9B89-0577AB0C9CD3}"/>
              </a:ext>
            </a:extLst>
          </p:cNvPr>
          <p:cNvSpPr txBox="1"/>
          <p:nvPr/>
        </p:nvSpPr>
        <p:spPr>
          <a:xfrm>
            <a:off x="129092" y="1463040"/>
            <a:ext cx="34760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Numbering is clockwise</a:t>
            </a:r>
          </a:p>
        </p:txBody>
      </p:sp>
    </p:spTree>
    <p:extLst>
      <p:ext uri="{BB962C8B-B14F-4D97-AF65-F5344CB8AC3E}">
        <p14:creationId xmlns:p14="http://schemas.microsoft.com/office/powerpoint/2010/main" val="33594892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7CC2C-9291-4E10-86B7-34E6F2F3B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39CEF-D55C-4FA0-B14B-D4A688170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.">
            <a:extLst>
              <a:ext uri="{FF2B5EF4-FFF2-40B4-BE49-F238E27FC236}">
                <a16:creationId xmlns:a16="http://schemas.microsoft.com/office/drawing/2014/main" id="{477B90DE-73B5-4D0C-86C5-15746E156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571500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5885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E41AB-895C-4EFA-B334-12E30DDE8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C4F1D-3744-4725-8AAF-59FAD864F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.">
            <a:extLst>
              <a:ext uri="{FF2B5EF4-FFF2-40B4-BE49-F238E27FC236}">
                <a16:creationId xmlns:a16="http://schemas.microsoft.com/office/drawing/2014/main" id="{57979459-776F-43DA-9821-07B9F74A2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571500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6407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89573-8297-42B1-8D83-1EB456502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3356E-9A1A-40E1-9C67-3E06A81F27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.">
            <a:extLst>
              <a:ext uri="{FF2B5EF4-FFF2-40B4-BE49-F238E27FC236}">
                <a16:creationId xmlns:a16="http://schemas.microsoft.com/office/drawing/2014/main" id="{5911E29B-C543-48FF-985F-BC468BD82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585788"/>
            <a:ext cx="8572500" cy="56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0815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D7E1C-D02C-43D1-99B1-5D8EF6307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737E3-3DDB-4AC9-BE36-B29D1841C1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.">
            <a:extLst>
              <a:ext uri="{FF2B5EF4-FFF2-40B4-BE49-F238E27FC236}">
                <a16:creationId xmlns:a16="http://schemas.microsoft.com/office/drawing/2014/main" id="{FF505E25-7F37-4E04-A06C-56047426A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447675"/>
            <a:ext cx="857250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499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210B6-64CB-4ECB-9987-B0F47C5C5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r>
              <a:rPr lang="en-US" dirty="0"/>
              <a:t>Checking Outside Studies: https://portal.tnicorp.com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2FAE62-0A15-466A-AD84-5567BF1BAE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44"/>
          <a:stretch/>
        </p:blipFill>
        <p:spPr>
          <a:xfrm>
            <a:off x="1909581" y="1430767"/>
            <a:ext cx="8372837" cy="5427233"/>
          </a:xfr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21E07217-F225-400D-A28B-7AC366986496}"/>
              </a:ext>
            </a:extLst>
          </p:cNvPr>
          <p:cNvSpPr/>
          <p:nvPr/>
        </p:nvSpPr>
        <p:spPr>
          <a:xfrm>
            <a:off x="2549562" y="5195942"/>
            <a:ext cx="817582" cy="57015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BD1042-D4EC-45BC-8301-7E078BCD7397}"/>
              </a:ext>
            </a:extLst>
          </p:cNvPr>
          <p:cNvSpPr/>
          <p:nvPr/>
        </p:nvSpPr>
        <p:spPr>
          <a:xfrm>
            <a:off x="5905953" y="591672"/>
            <a:ext cx="6121101" cy="73769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2887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1CF41-A206-4B0B-94D9-2E7802DEB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segments in left lobe?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7EAEB-4CF5-49E4-A340-EC79CA2FF0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II, III, </a:t>
            </a:r>
            <a:r>
              <a:rPr lang="en-US" dirty="0" err="1"/>
              <a:t>IVa</a:t>
            </a:r>
            <a:r>
              <a:rPr lang="en-US" dirty="0"/>
              <a:t>, </a:t>
            </a:r>
            <a:r>
              <a:rPr lang="en-US" dirty="0" err="1"/>
              <a:t>IVb</a:t>
            </a:r>
            <a:endParaRPr lang="en-US" dirty="0"/>
          </a:p>
        </p:txBody>
      </p:sp>
      <p:pic>
        <p:nvPicPr>
          <p:cNvPr id="4" name="Picture 2" descr="Liver anatomy">
            <a:extLst>
              <a:ext uri="{FF2B5EF4-FFF2-40B4-BE49-F238E27FC236}">
                <a16:creationId xmlns:a16="http://schemas.microsoft.com/office/drawing/2014/main" id="{2D4C1011-DF24-4EA0-A7BF-054ECA909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059" y="1418254"/>
            <a:ext cx="7752897" cy="543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17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17B4C-9E21-4121-A93A-E3E2440C7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divides the Left and Right liver lobes?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FAC5E-724E-4775-8A96-F788AF2AB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Middle hepatic vein</a:t>
            </a:r>
          </a:p>
          <a:p>
            <a:r>
              <a:rPr lang="en-US" dirty="0"/>
              <a:t>Gallbladder fossa</a:t>
            </a:r>
          </a:p>
        </p:txBody>
      </p:sp>
      <p:pic>
        <p:nvPicPr>
          <p:cNvPr id="4" name="Picture 2" descr="Liver anatomy">
            <a:extLst>
              <a:ext uri="{FF2B5EF4-FFF2-40B4-BE49-F238E27FC236}">
                <a16:creationId xmlns:a16="http://schemas.microsoft.com/office/drawing/2014/main" id="{3391767B-722A-4E5A-87D4-E0989AEF4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059" y="1418254"/>
            <a:ext cx="7752897" cy="543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68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17B4C-9E21-4121-A93A-E3E2440C7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divides the upper and lower segments?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FAC5E-724E-4775-8A96-F788AF2AB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Portal vein</a:t>
            </a:r>
          </a:p>
        </p:txBody>
      </p:sp>
      <p:pic>
        <p:nvPicPr>
          <p:cNvPr id="4" name="Picture 2" descr="Liver anatomy">
            <a:extLst>
              <a:ext uri="{FF2B5EF4-FFF2-40B4-BE49-F238E27FC236}">
                <a16:creationId xmlns:a16="http://schemas.microsoft.com/office/drawing/2014/main" id="{19781E15-1B0B-4747-B2FD-70D1D24D1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059" y="1418254"/>
            <a:ext cx="7752897" cy="543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78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DB391-17FF-4212-BA4F-F80ACCED5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Gallbladder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079D6-F09A-4446-98D9-DA69570E1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Long axis and transverse views in both the supine, left lateral and/or upright positions</a:t>
            </a:r>
          </a:p>
          <a:p>
            <a:r>
              <a:rPr lang="en-CA" dirty="0"/>
              <a:t>**Need to visualize gallbladder neck</a:t>
            </a:r>
          </a:p>
          <a:p>
            <a:r>
              <a:rPr lang="en-CA" dirty="0"/>
              <a:t>Document </a:t>
            </a:r>
            <a:r>
              <a:rPr lang="en-CA" dirty="0" err="1"/>
              <a:t>transaxial</a:t>
            </a:r>
            <a:r>
              <a:rPr lang="en-CA" dirty="0"/>
              <a:t> measurement if distended (&gt;4cm is abnormal).</a:t>
            </a:r>
          </a:p>
          <a:p>
            <a:r>
              <a:rPr lang="en-CA" dirty="0"/>
              <a:t>Measure gallbladder wall thickness. Make sure perpendicular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892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B269-32FC-43B3-A5AE-D24540144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16438-5886-430F-A228-E646F0F69F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98EAF2-06D0-4780-879A-5512A46342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32"/>
          <a:stretch/>
        </p:blipFill>
        <p:spPr>
          <a:xfrm>
            <a:off x="42350" y="724068"/>
            <a:ext cx="6136028" cy="55939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60357B-D96C-4A90-B54D-A426BD70A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378" y="681037"/>
            <a:ext cx="6013621" cy="568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54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75703-1497-4F61-B452-36C8C9F55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Gallbladder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C032C-E663-4493-B062-4C373D57FC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Always measure the largest stone or polyp</a:t>
            </a:r>
          </a:p>
          <a:p>
            <a:r>
              <a:rPr lang="en-CA" dirty="0"/>
              <a:t>**Need to document if stones/sludge mobile</a:t>
            </a:r>
          </a:p>
          <a:p>
            <a:pPr lvl="1"/>
            <a:r>
              <a:rPr lang="en-CA" dirty="0"/>
              <a:t>Lateral decubitus</a:t>
            </a:r>
          </a:p>
          <a:p>
            <a:pPr lvl="1"/>
            <a:r>
              <a:rPr lang="en-CA" dirty="0"/>
              <a:t>Upright</a:t>
            </a:r>
          </a:p>
          <a:p>
            <a:pPr lvl="1"/>
            <a:r>
              <a:rPr lang="en-CA" dirty="0"/>
              <a:t>**Supine on all fours</a:t>
            </a:r>
          </a:p>
          <a:p>
            <a:r>
              <a:rPr lang="en-CA" dirty="0"/>
              <a:t>**If stones, document Sonographic Murphy’s sign</a:t>
            </a:r>
          </a:p>
          <a:p>
            <a:pPr lvl="1"/>
            <a:r>
              <a:rPr lang="en-CA" dirty="0"/>
              <a:t>MAXIMAL abdominal tenderness from pressure of US probe over GB</a:t>
            </a:r>
          </a:p>
          <a:p>
            <a:pPr lvl="1"/>
            <a:r>
              <a:rPr lang="en-CA" dirty="0"/>
              <a:t>Do not prompt for tenderness. Look for visual/audio signs.</a:t>
            </a:r>
          </a:p>
          <a:p>
            <a:pPr lvl="1"/>
            <a:r>
              <a:rPr lang="en-CA" dirty="0"/>
              <a:t>If patient reports tenderness, compare with LUQ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C90AAE-B617-4375-882F-845BE6E3F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4891" y="1574772"/>
            <a:ext cx="3720667" cy="242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760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 descr="FW105769 0032.jpg.formatted.jpg">
            <a:extLst>
              <a:ext uri="{FF2B5EF4-FFF2-40B4-BE49-F238E27FC236}">
                <a16:creationId xmlns:a16="http://schemas.microsoft.com/office/drawing/2014/main" id="{68C5AA95-3006-4A32-994B-938D86702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508000"/>
            <a:ext cx="8128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265054"/>
      </p:ext>
    </p:extLst>
  </p:cSld>
  <p:clrMapOvr>
    <a:masterClrMapping/>
  </p:clrMapOvr>
  <p:transition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 descr="FW105769 0036.jpg.formatted.jpg">
            <a:extLst>
              <a:ext uri="{FF2B5EF4-FFF2-40B4-BE49-F238E27FC236}">
                <a16:creationId xmlns:a16="http://schemas.microsoft.com/office/drawing/2014/main" id="{4DAD36D7-DFB0-4448-82DC-05D6795BF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508000"/>
            <a:ext cx="8128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02422"/>
      </p:ext>
    </p:extLst>
  </p:cSld>
  <p:clrMapOvr>
    <a:masterClrMapping/>
  </p:clrMapOvr>
  <p:transition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 descr="FW105769 0037.jpg.formatted.jpg">
            <a:extLst>
              <a:ext uri="{FF2B5EF4-FFF2-40B4-BE49-F238E27FC236}">
                <a16:creationId xmlns:a16="http://schemas.microsoft.com/office/drawing/2014/main" id="{CEBAF76F-C043-484A-A339-34D43FF69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508000"/>
            <a:ext cx="8128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3531839"/>
      </p:ext>
    </p:extLst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 descr="FW105769 0038.jpg.formatted.jpg">
            <a:extLst>
              <a:ext uri="{FF2B5EF4-FFF2-40B4-BE49-F238E27FC236}">
                <a16:creationId xmlns:a16="http://schemas.microsoft.com/office/drawing/2014/main" id="{F66056CE-BA49-43E6-AA86-1D5DD1168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508000"/>
            <a:ext cx="8128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7864569"/>
      </p:ext>
    </p:extLst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1AAEB-286A-41F3-A442-2C1C00BBA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D81640-645F-4FD9-91D4-180849334B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985" y="0"/>
            <a:ext cx="8948029" cy="6866537"/>
          </a:xfrm>
        </p:spPr>
      </p:pic>
    </p:spTree>
    <p:extLst>
      <p:ext uri="{BB962C8B-B14F-4D97-AF65-F5344CB8AC3E}">
        <p14:creationId xmlns:p14="http://schemas.microsoft.com/office/powerpoint/2010/main" val="10312822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 descr="FW105460 0058.jpg.formatted.jpg">
            <a:extLst>
              <a:ext uri="{FF2B5EF4-FFF2-40B4-BE49-F238E27FC236}">
                <a16:creationId xmlns:a16="http://schemas.microsoft.com/office/drawing/2014/main" id="{80F68143-EE8B-456F-A185-30DAB7186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508000"/>
            <a:ext cx="8128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9785108"/>
      </p:ext>
    </p:extLst>
  </p:cSld>
  <p:clrMapOvr>
    <a:masterClrMapping/>
  </p:clrMapOvr>
  <p:transition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 descr="FW105460 0061.jpg.formatted.jpg">
            <a:extLst>
              <a:ext uri="{FF2B5EF4-FFF2-40B4-BE49-F238E27FC236}">
                <a16:creationId xmlns:a16="http://schemas.microsoft.com/office/drawing/2014/main" id="{7E5C5DEC-AB7B-4A27-B696-622A231E1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508000"/>
            <a:ext cx="8128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5016413"/>
      </p:ext>
    </p:extLst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C2693-37D3-46D0-8D66-7C3A5E570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F7930-A056-428F-B866-1E5547093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D0587D-9949-4358-A82A-CC88ADDFE13D}"/>
              </a:ext>
            </a:extLst>
          </p:cNvPr>
          <p:cNvSpPr txBox="1"/>
          <p:nvPr/>
        </p:nvSpPr>
        <p:spPr>
          <a:xfrm>
            <a:off x="7103551" y="1452222"/>
            <a:ext cx="48935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High; Origin of MHV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Posterior subcapsular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Segment VII</a:t>
            </a:r>
          </a:p>
        </p:txBody>
      </p:sp>
      <p:pic>
        <p:nvPicPr>
          <p:cNvPr id="13316" name="Picture 4" descr="Image result for liver ultrasound lesion left lobe">
            <a:extLst>
              <a:ext uri="{FF2B5EF4-FFF2-40B4-BE49-F238E27FC236}">
                <a16:creationId xmlns:a16="http://schemas.microsoft.com/office/drawing/2014/main" id="{86A6D7E8-424C-44A7-ABAD-72D959A05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7" y="1452222"/>
            <a:ext cx="6797524" cy="509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Liver anatomy">
            <a:extLst>
              <a:ext uri="{FF2B5EF4-FFF2-40B4-BE49-F238E27FC236}">
                <a16:creationId xmlns:a16="http://schemas.microsoft.com/office/drawing/2014/main" id="{E8375563-AFD8-4873-926B-35CF4F94C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471" y="3220356"/>
            <a:ext cx="5184485" cy="363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45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7DF75-3D44-4300-80CC-03EF0E950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Biliary tract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98E21-0D70-41D2-ACC5-AE61AC564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Long axis views of the Common Bile Duct and along the dorsum of the pancreatic head</a:t>
            </a:r>
          </a:p>
          <a:p>
            <a:r>
              <a:rPr lang="en-CA" dirty="0"/>
              <a:t>Post-cholecystectomy patients with recurrent pain: need to follow Common Bile Duct throughout the entire length to ampulla to exclude choledocholithiasis</a:t>
            </a:r>
          </a:p>
          <a:p>
            <a:r>
              <a:rPr lang="en-CA" dirty="0"/>
              <a:t>Measure bile duct caliber, proximally and also at widest point (always follow to pancreatic head if possible)</a:t>
            </a:r>
          </a:p>
          <a:p>
            <a:r>
              <a:rPr lang="en-CA" dirty="0"/>
              <a:t>Evaluate intrahepatic ducts in the periphery of the liver and in region of the Porta Hepatis adjacent to the right and left branches of the portal vein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66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" descr="FW105769 0039.jpg.formatted.jpg">
            <a:extLst>
              <a:ext uri="{FF2B5EF4-FFF2-40B4-BE49-F238E27FC236}">
                <a16:creationId xmlns:a16="http://schemas.microsoft.com/office/drawing/2014/main" id="{4E307318-B844-473D-A1B5-9A97A0726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508000"/>
            <a:ext cx="8128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797887"/>
      </p:ext>
    </p:extLst>
  </p:cSld>
  <p:clrMapOvr>
    <a:masterClrMapping/>
  </p:clrMapOvr>
  <p:transition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" descr="FW105769 0040.jpg.formatted.jpg">
            <a:extLst>
              <a:ext uri="{FF2B5EF4-FFF2-40B4-BE49-F238E27FC236}">
                <a16:creationId xmlns:a16="http://schemas.microsoft.com/office/drawing/2014/main" id="{CD4543CB-0C38-4C77-8501-EBFB866FC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508000"/>
            <a:ext cx="8128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8992305"/>
      </p:ext>
    </p:extLst>
  </p:cSld>
  <p:clrMapOvr>
    <a:masterClrMapping/>
  </p:clrMapOvr>
  <p:transition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" descr="FW105460 0062.jpg.formatted.jpg">
            <a:extLst>
              <a:ext uri="{FF2B5EF4-FFF2-40B4-BE49-F238E27FC236}">
                <a16:creationId xmlns:a16="http://schemas.microsoft.com/office/drawing/2014/main" id="{96FE1479-420E-4FD2-B5A7-2DA0BC048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508000"/>
            <a:ext cx="8128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8911142"/>
      </p:ext>
    </p:extLst>
  </p:cSld>
  <p:clrMapOvr>
    <a:masterClrMapping/>
  </p:clrMapOvr>
  <p:transition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 descr="FW103917 0070.jpg.formatted.jpg">
            <a:extLst>
              <a:ext uri="{FF2B5EF4-FFF2-40B4-BE49-F238E27FC236}">
                <a16:creationId xmlns:a16="http://schemas.microsoft.com/office/drawing/2014/main" id="{A6FE8999-C6DF-4BC6-A6C5-BC9A136DB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508000"/>
            <a:ext cx="8128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995991"/>
      </p:ext>
    </p:extLst>
  </p:cSld>
  <p:clrMapOvr>
    <a:masterClrMapping/>
  </p:clrMapOvr>
  <p:transition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" descr="FW106232 0037.jpg.formatted.jpg">
            <a:extLst>
              <a:ext uri="{FF2B5EF4-FFF2-40B4-BE49-F238E27FC236}">
                <a16:creationId xmlns:a16="http://schemas.microsoft.com/office/drawing/2014/main" id="{1DA653B9-E1E8-4D1D-84B8-56A472F55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508000"/>
            <a:ext cx="8128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439491"/>
      </p:ext>
    </p:extLst>
  </p:cSld>
  <p:clrMapOvr>
    <a:masterClrMapping/>
  </p:clrMapOvr>
  <p:transition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" descr="FW106232 0038.jpg.formatted.jpg">
            <a:extLst>
              <a:ext uri="{FF2B5EF4-FFF2-40B4-BE49-F238E27FC236}">
                <a16:creationId xmlns:a16="http://schemas.microsoft.com/office/drawing/2014/main" id="{E6C6D5AA-EDB3-475C-AFD7-FB9F9BA9C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508000"/>
            <a:ext cx="8128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2662073"/>
      </p:ext>
    </p:extLst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C4F1F-D633-40F6-93B7-340FD89B7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EF7A128-165D-4B73-B6A6-30D26B490B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3"/>
          <a:stretch/>
        </p:blipFill>
        <p:spPr>
          <a:xfrm>
            <a:off x="4819426" y="5910"/>
            <a:ext cx="7372574" cy="685209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7EC514-EAB8-4766-915F-0BD8622C7AB4}"/>
              </a:ext>
            </a:extLst>
          </p:cNvPr>
          <p:cNvSpPr txBox="1"/>
          <p:nvPr/>
        </p:nvSpPr>
        <p:spPr>
          <a:xfrm>
            <a:off x="247426" y="2049903"/>
            <a:ext cx="457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/>
              <a:t>Fill in Patient ID</a:t>
            </a:r>
          </a:p>
          <a:p>
            <a:pPr marL="342900" indent="-342900">
              <a:buAutoNum type="arabicPeriod"/>
            </a:pPr>
            <a:endParaRPr lang="en-US" sz="2000" dirty="0"/>
          </a:p>
          <a:p>
            <a:r>
              <a:rPr lang="en-US" sz="2000" dirty="0"/>
              <a:t>OR</a:t>
            </a:r>
          </a:p>
          <a:p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Fill in Accession Number</a:t>
            </a:r>
          </a:p>
          <a:p>
            <a:pPr marL="342900" indent="-342900">
              <a:buAutoNum type="arabicPeriod"/>
            </a:pPr>
            <a:r>
              <a:rPr lang="en-US" sz="2000" dirty="0"/>
              <a:t>Select a series</a:t>
            </a:r>
          </a:p>
          <a:p>
            <a:pPr marL="342900" indent="-342900">
              <a:buAutoNum type="arabicPeriod"/>
            </a:pPr>
            <a:r>
              <a:rPr lang="en-US" sz="2000" dirty="0"/>
              <a:t>Click on “List all studies for patient”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A7A0F7-6264-483A-AACB-ACA2B6FF0D9B}"/>
              </a:ext>
            </a:extLst>
          </p:cNvPr>
          <p:cNvSpPr/>
          <p:nvPr/>
        </p:nvSpPr>
        <p:spPr>
          <a:xfrm>
            <a:off x="4905487" y="1366221"/>
            <a:ext cx="2979868" cy="3244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7106A1-025E-4080-8F4E-2C9D8040BCC8}"/>
              </a:ext>
            </a:extLst>
          </p:cNvPr>
          <p:cNvSpPr/>
          <p:nvPr/>
        </p:nvSpPr>
        <p:spPr>
          <a:xfrm>
            <a:off x="4905487" y="1930701"/>
            <a:ext cx="2979868" cy="3244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C2FA735-20F3-4732-A8A4-EBAE671CCB75}"/>
              </a:ext>
            </a:extLst>
          </p:cNvPr>
          <p:cNvCxnSpPr/>
          <p:nvPr/>
        </p:nvCxnSpPr>
        <p:spPr>
          <a:xfrm flipV="1">
            <a:off x="2533426" y="1528454"/>
            <a:ext cx="2286000" cy="7267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F4E7F8D-AC10-477A-A12D-29C02828623A}"/>
              </a:ext>
            </a:extLst>
          </p:cNvPr>
          <p:cNvCxnSpPr>
            <a:cxnSpLocks/>
          </p:cNvCxnSpPr>
          <p:nvPr/>
        </p:nvCxnSpPr>
        <p:spPr>
          <a:xfrm flipV="1">
            <a:off x="3266738" y="2092934"/>
            <a:ext cx="1552688" cy="13527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E403D69-80BB-44E2-831A-E457042F32EB}"/>
              </a:ext>
            </a:extLst>
          </p:cNvPr>
          <p:cNvCxnSpPr>
            <a:cxnSpLocks/>
          </p:cNvCxnSpPr>
          <p:nvPr/>
        </p:nvCxnSpPr>
        <p:spPr>
          <a:xfrm flipV="1">
            <a:off x="4421393" y="3324113"/>
            <a:ext cx="1552688" cy="7315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874FA9A8-A07B-4C8C-871F-6CD6EA4EFF0C}"/>
              </a:ext>
            </a:extLst>
          </p:cNvPr>
          <p:cNvSpPr/>
          <p:nvPr/>
        </p:nvSpPr>
        <p:spPr>
          <a:xfrm>
            <a:off x="6014418" y="3033656"/>
            <a:ext cx="443757" cy="4168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305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" descr="TH093515 0016.jpg.formatted.jpg">
            <a:extLst>
              <a:ext uri="{FF2B5EF4-FFF2-40B4-BE49-F238E27FC236}">
                <a16:creationId xmlns:a16="http://schemas.microsoft.com/office/drawing/2014/main" id="{F43DF74E-139F-4B18-8DE7-EE915A6EE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9714"/>
            <a:ext cx="9144000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1556043"/>
      </p:ext>
    </p:extLst>
  </p:cSld>
  <p:clrMapOvr>
    <a:masterClrMapping/>
  </p:clrMapOvr>
  <p:transition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1" descr="TH093515 0017.jpg.formatted.jpg">
            <a:extLst>
              <a:ext uri="{FF2B5EF4-FFF2-40B4-BE49-F238E27FC236}">
                <a16:creationId xmlns:a16="http://schemas.microsoft.com/office/drawing/2014/main" id="{51E12E0D-AF92-43C6-A1C8-CE2FBCD9F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9714"/>
            <a:ext cx="9144000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5461357"/>
      </p:ext>
    </p:extLst>
  </p:cSld>
  <p:clrMapOvr>
    <a:masterClrMapping/>
  </p:clrMapOvr>
  <p:transition>
    <p:rand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" descr="TH093515 0026.jpg.formatted.jpg">
            <a:extLst>
              <a:ext uri="{FF2B5EF4-FFF2-40B4-BE49-F238E27FC236}">
                <a16:creationId xmlns:a16="http://schemas.microsoft.com/office/drawing/2014/main" id="{2691066E-C988-480A-8999-D44C202A1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9714"/>
            <a:ext cx="9144000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7439812"/>
      </p:ext>
    </p:extLst>
  </p:cSld>
  <p:clrMapOvr>
    <a:masterClrMapping/>
  </p:clrMapOvr>
  <p:transition>
    <p:rand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03D72-C281-4256-9521-8BA2EA9D7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66082-A4EE-424C-9C4A-61C623B1A0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 descr="Image result for liver ultrasound lesion">
            <a:extLst>
              <a:ext uri="{FF2B5EF4-FFF2-40B4-BE49-F238E27FC236}">
                <a16:creationId xmlns:a16="http://schemas.microsoft.com/office/drawing/2014/main" id="{7BA8BF12-A809-42D9-83C3-1CA544FC6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02" y="1460500"/>
            <a:ext cx="5032375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5A683C-5A13-4B7F-A4A8-C33F22731BF2}"/>
              </a:ext>
            </a:extLst>
          </p:cNvPr>
          <p:cNvSpPr txBox="1"/>
          <p:nvPr/>
        </p:nvSpPr>
        <p:spPr>
          <a:xfrm>
            <a:off x="5445213" y="1366897"/>
            <a:ext cx="65814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Low; gallbladder seen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Right of the gallbladder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Left of the RHV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Segment V</a:t>
            </a:r>
          </a:p>
        </p:txBody>
      </p:sp>
      <p:pic>
        <p:nvPicPr>
          <p:cNvPr id="6" name="Picture 2" descr="Liver anatomy">
            <a:extLst>
              <a:ext uri="{FF2B5EF4-FFF2-40B4-BE49-F238E27FC236}">
                <a16:creationId xmlns:a16="http://schemas.microsoft.com/office/drawing/2014/main" id="{A41AC85D-BD70-4576-A8D3-4337CB60D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011" y="3435237"/>
            <a:ext cx="4878231" cy="342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2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3146E-092A-45E8-816C-B455E49D5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Pancreas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A35A5-655F-4C34-9736-FC585DB2F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Transverse views: head, uncinate process, body and tail.</a:t>
            </a:r>
          </a:p>
          <a:p>
            <a:r>
              <a:rPr lang="en-CA" dirty="0"/>
              <a:t>Sagittal views: head with IVC and body with aorta.</a:t>
            </a:r>
          </a:p>
          <a:p>
            <a:r>
              <a:rPr lang="en-CA" dirty="0"/>
              <a:t>Measure pancreatic duct</a:t>
            </a:r>
          </a:p>
          <a:p>
            <a:pPr lvl="1"/>
            <a:r>
              <a:rPr lang="en-CA" dirty="0"/>
              <a:t>Head: 3.5 mm</a:t>
            </a:r>
          </a:p>
          <a:p>
            <a:pPr lvl="1"/>
            <a:r>
              <a:rPr lang="en-CA" dirty="0"/>
              <a:t>Body: 2.5 mm</a:t>
            </a:r>
          </a:p>
          <a:p>
            <a:pPr lvl="1"/>
            <a:r>
              <a:rPr lang="en-CA" dirty="0"/>
              <a:t>Tail: 1.5 mm</a:t>
            </a:r>
          </a:p>
        </p:txBody>
      </p:sp>
    </p:spTree>
    <p:extLst>
      <p:ext uri="{BB962C8B-B14F-4D97-AF65-F5344CB8AC3E}">
        <p14:creationId xmlns:p14="http://schemas.microsoft.com/office/powerpoint/2010/main" val="2397180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FW105460 0037.jpg.formatted.jpg">
            <a:extLst>
              <a:ext uri="{FF2B5EF4-FFF2-40B4-BE49-F238E27FC236}">
                <a16:creationId xmlns:a16="http://schemas.microsoft.com/office/drawing/2014/main" id="{BDAEB151-F3CE-4C4F-BE7B-A72529608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04800"/>
            <a:ext cx="8128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366909"/>
      </p:ext>
    </p:extLst>
  </p:cSld>
  <p:clrMapOvr>
    <a:masterClrMapping/>
  </p:clrMapOvr>
  <p:transition>
    <p:rand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FW105460 0038.jpg.formatted.jpg">
            <a:extLst>
              <a:ext uri="{FF2B5EF4-FFF2-40B4-BE49-F238E27FC236}">
                <a16:creationId xmlns:a16="http://schemas.microsoft.com/office/drawing/2014/main" id="{2449EA3D-49CA-41BC-A988-7682901CE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508000"/>
            <a:ext cx="8128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6181114"/>
      </p:ext>
    </p:extLst>
  </p:cSld>
  <p:clrMapOvr>
    <a:masterClrMapping/>
  </p:clrMapOvr>
  <p:transition>
    <p:rand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FW105460 0040.jpg.formatted.jpg">
            <a:extLst>
              <a:ext uri="{FF2B5EF4-FFF2-40B4-BE49-F238E27FC236}">
                <a16:creationId xmlns:a16="http://schemas.microsoft.com/office/drawing/2014/main" id="{AA1C7A38-A9F0-4CAD-9DC1-A288067F3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508000"/>
            <a:ext cx="8128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8328358"/>
      </p:ext>
    </p:extLst>
  </p:cSld>
  <p:clrMapOvr>
    <a:masterClrMapping/>
  </p:clrMapOvr>
  <p:transition>
    <p:rand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FW105776 0008.jpg.formatted.jpg">
            <a:extLst>
              <a:ext uri="{FF2B5EF4-FFF2-40B4-BE49-F238E27FC236}">
                <a16:creationId xmlns:a16="http://schemas.microsoft.com/office/drawing/2014/main" id="{31F0A84F-2EC6-48D4-BE0D-F68FCBEC6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508000"/>
            <a:ext cx="8128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941039"/>
      </p:ext>
    </p:extLst>
  </p:cSld>
  <p:clrMapOvr>
    <a:masterClrMapping/>
  </p:clrMapOvr>
  <p:transition>
    <p:rand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FW105776 0009.jpg.formatted.jpg">
            <a:extLst>
              <a:ext uri="{FF2B5EF4-FFF2-40B4-BE49-F238E27FC236}">
                <a16:creationId xmlns:a16="http://schemas.microsoft.com/office/drawing/2014/main" id="{F9E8F5DD-B730-4512-A832-4D88E59A1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508000"/>
            <a:ext cx="8128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6947557"/>
      </p:ext>
    </p:extLst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49D28-BB34-4EBB-A4C9-1DA8E4674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D64F0FC-A1B7-4BD0-9BA6-661E2D1F51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9"/>
          <a:stretch/>
        </p:blipFill>
        <p:spPr>
          <a:xfrm>
            <a:off x="2378247" y="0"/>
            <a:ext cx="7435505" cy="6860345"/>
          </a:xfrm>
        </p:spPr>
      </p:pic>
    </p:spTree>
    <p:extLst>
      <p:ext uri="{BB962C8B-B14F-4D97-AF65-F5344CB8AC3E}">
        <p14:creationId xmlns:p14="http://schemas.microsoft.com/office/powerpoint/2010/main" val="42233431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FW105776 0011.jpg.formatted.jpg">
            <a:extLst>
              <a:ext uri="{FF2B5EF4-FFF2-40B4-BE49-F238E27FC236}">
                <a16:creationId xmlns:a16="http://schemas.microsoft.com/office/drawing/2014/main" id="{43771E15-0458-4205-9FB8-CF595DACD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508000"/>
            <a:ext cx="8128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3834274"/>
      </p:ext>
    </p:extLst>
  </p:cSld>
  <p:clrMapOvr>
    <a:masterClrMapping/>
  </p:clrMapOvr>
  <p:transition>
    <p:rand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 descr="FW105776 0012.jpg.formatted.jpg">
            <a:extLst>
              <a:ext uri="{FF2B5EF4-FFF2-40B4-BE49-F238E27FC236}">
                <a16:creationId xmlns:a16="http://schemas.microsoft.com/office/drawing/2014/main" id="{E8B23E6F-B3C7-4EFC-A793-C5EE25F7B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508000"/>
            <a:ext cx="8128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7836387"/>
      </p:ext>
    </p:extLst>
  </p:cSld>
  <p:clrMapOvr>
    <a:masterClrMapping/>
  </p:clrMapOvr>
  <p:transition>
    <p:rand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 descr="FW105776 0013.jpg.formatted.jpg">
            <a:extLst>
              <a:ext uri="{FF2B5EF4-FFF2-40B4-BE49-F238E27FC236}">
                <a16:creationId xmlns:a16="http://schemas.microsoft.com/office/drawing/2014/main" id="{7EB928AD-65ED-47B4-B753-6DEF83DAE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508000"/>
            <a:ext cx="8128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3509201"/>
      </p:ext>
    </p:extLst>
  </p:cSld>
  <p:clrMapOvr>
    <a:masterClrMapping/>
  </p:clrMapOvr>
  <p:transition>
    <p:rand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12232-783C-43C8-A435-41BCC947F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Segment?</a:t>
            </a:r>
          </a:p>
        </p:txBody>
      </p:sp>
      <p:pic>
        <p:nvPicPr>
          <p:cNvPr id="12290" name="Picture 2" descr="Image result for liver ultrasound lesion">
            <a:extLst>
              <a:ext uri="{FF2B5EF4-FFF2-40B4-BE49-F238E27FC236}">
                <a16:creationId xmlns:a16="http://schemas.microsoft.com/office/drawing/2014/main" id="{D2D48554-9424-475F-A58D-9B237E933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1" y="1450452"/>
            <a:ext cx="6282189" cy="510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E6EB5F-468E-4A98-86BF-50624A7E8A38}"/>
              </a:ext>
            </a:extLst>
          </p:cNvPr>
          <p:cNvSpPr txBox="1"/>
          <p:nvPr/>
        </p:nvSpPr>
        <p:spPr>
          <a:xfrm>
            <a:off x="838200" y="4117489"/>
            <a:ext cx="9332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VIII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997A31-88E8-4F0C-9937-273E9CB250C2}"/>
              </a:ext>
            </a:extLst>
          </p:cNvPr>
          <p:cNvSpPr txBox="1"/>
          <p:nvPr/>
        </p:nvSpPr>
        <p:spPr>
          <a:xfrm>
            <a:off x="2895325" y="2139876"/>
            <a:ext cx="8874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</a:rPr>
              <a:t>IVa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BD9A0E-DA95-4F78-999A-929CA8705550}"/>
              </a:ext>
            </a:extLst>
          </p:cNvPr>
          <p:cNvSpPr txBox="1"/>
          <p:nvPr/>
        </p:nvSpPr>
        <p:spPr>
          <a:xfrm>
            <a:off x="6478586" y="1249286"/>
            <a:ext cx="52497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High; at the level of the MHV origin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Right of the MHV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Left of RHV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Segment VIII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858778-6915-41ED-AB3F-2166C96F2DD1}"/>
              </a:ext>
            </a:extLst>
          </p:cNvPr>
          <p:cNvSpPr txBox="1"/>
          <p:nvPr/>
        </p:nvSpPr>
        <p:spPr>
          <a:xfrm>
            <a:off x="6478586" y="2875995"/>
            <a:ext cx="5175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High; at the level of the MHV origin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Left of the MHV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Segment </a:t>
            </a:r>
            <a:r>
              <a:rPr lang="en-US" sz="2400" dirty="0" err="1"/>
              <a:t>IVa</a:t>
            </a:r>
            <a:endParaRPr lang="en-US" sz="2400" dirty="0"/>
          </a:p>
        </p:txBody>
      </p:sp>
      <p:pic>
        <p:nvPicPr>
          <p:cNvPr id="9" name="Picture 2" descr="Liver anatomy">
            <a:extLst>
              <a:ext uri="{FF2B5EF4-FFF2-40B4-BE49-F238E27FC236}">
                <a16:creationId xmlns:a16="http://schemas.microsoft.com/office/drawing/2014/main" id="{D6ADAC87-1F7E-4E84-86A4-72A12CC00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702" y="4036355"/>
            <a:ext cx="4021497" cy="282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74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AEF67-5923-4637-B881-31068A5DC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Aorta &amp; IVC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1603C-2FCC-448F-A445-6FA445C2A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Sagittal views:  proximal, mid and distal aorta to bifurcation (image entire length of aorta)</a:t>
            </a:r>
          </a:p>
          <a:p>
            <a:r>
              <a:rPr lang="en-CA" dirty="0"/>
              <a:t>Transverse views:  proximal, mid and distal to bifurcation</a:t>
            </a:r>
          </a:p>
          <a:p>
            <a:r>
              <a:rPr lang="en-CA" dirty="0"/>
              <a:t>Sagittal view of IVC and aorta in the left lateral decubitus position</a:t>
            </a:r>
          </a:p>
          <a:p>
            <a:r>
              <a:rPr lang="en-CA" dirty="0"/>
              <a:t>Measure the mid abdominal aorta in transverse view at the greatest dimension.  It is more accurate and should be used for width and AP measurements, </a:t>
            </a:r>
            <a:r>
              <a:rPr lang="en-CA" dirty="0" err="1"/>
              <a:t>esp</a:t>
            </a:r>
            <a:r>
              <a:rPr lang="en-CA" dirty="0"/>
              <a:t> for AAA</a:t>
            </a:r>
          </a:p>
          <a:p>
            <a:r>
              <a:rPr lang="en-CA" dirty="0"/>
              <a:t>For all AAA, must include images of the bifurcation and both common iliac arteries including AP measurements in transverse plane.</a:t>
            </a:r>
          </a:p>
        </p:txBody>
      </p:sp>
    </p:spTree>
    <p:extLst>
      <p:ext uri="{BB962C8B-B14F-4D97-AF65-F5344CB8AC3E}">
        <p14:creationId xmlns:p14="http://schemas.microsoft.com/office/powerpoint/2010/main" val="17503538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FD827-EA9D-4DFD-84FE-234A350BA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Aorta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24ACA-A2B9-4460-B709-749D0EBBA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Aorta must appear ROUND to ensure right plane for measurement</a:t>
            </a:r>
          </a:p>
          <a:p>
            <a:r>
              <a:rPr lang="en-US" dirty="0"/>
              <a:t>Measurement must INCLUDE THE WALL. Measuring only the lumen will underestimate aneurysm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7D7505-C831-4E35-A71B-907123D28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571" y="3281418"/>
            <a:ext cx="3552825" cy="3371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8CE6FD-E4CC-4622-9C8F-A0C00FDDA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494" y="3281418"/>
            <a:ext cx="35718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7046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B9843-C387-404D-9129-FF5821ECE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Aorta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C2A56-E35D-4E12-9772-7808FBB81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Measurements:</a:t>
            </a:r>
          </a:p>
          <a:p>
            <a:pPr lvl="1"/>
            <a:r>
              <a:rPr lang="en-US" dirty="0"/>
              <a:t>Normal: &lt; 2.0 cm</a:t>
            </a:r>
          </a:p>
          <a:p>
            <a:pPr lvl="1"/>
            <a:r>
              <a:rPr lang="en-US" dirty="0"/>
              <a:t>Ectasia: &gt; 2.0 cm</a:t>
            </a:r>
          </a:p>
          <a:p>
            <a:pPr lvl="1"/>
            <a:r>
              <a:rPr lang="en-US" dirty="0"/>
              <a:t>Aneurysm: &gt; 3.0 cm</a:t>
            </a:r>
          </a:p>
        </p:txBody>
      </p:sp>
    </p:spTree>
    <p:extLst>
      <p:ext uri="{BB962C8B-B14F-4D97-AF65-F5344CB8AC3E}">
        <p14:creationId xmlns:p14="http://schemas.microsoft.com/office/powerpoint/2010/main" val="6783941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FW105692 0024.jpg.formatted.jpg">
            <a:extLst>
              <a:ext uri="{FF2B5EF4-FFF2-40B4-BE49-F238E27FC236}">
                <a16:creationId xmlns:a16="http://schemas.microsoft.com/office/drawing/2014/main" id="{CEE99DD4-29E0-4D51-917E-81ECA35DB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508000"/>
            <a:ext cx="8128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460324"/>
      </p:ext>
    </p:extLst>
  </p:cSld>
  <p:clrMapOvr>
    <a:masterClrMapping/>
  </p:clrMapOvr>
  <p:transition>
    <p:random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 descr="FW105692 0025.jpg.formatted.jpg">
            <a:extLst>
              <a:ext uri="{FF2B5EF4-FFF2-40B4-BE49-F238E27FC236}">
                <a16:creationId xmlns:a16="http://schemas.microsoft.com/office/drawing/2014/main" id="{930715B2-9D2B-4E13-9D28-DDA09B826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508000"/>
            <a:ext cx="8128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483501"/>
      </p:ext>
    </p:extLst>
  </p:cSld>
  <p:clrMapOvr>
    <a:masterClrMapping/>
  </p:clrMapOvr>
  <p:transition>
    <p:random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 descr="FW105692 0026.jpg.formatted.jpg">
            <a:extLst>
              <a:ext uri="{FF2B5EF4-FFF2-40B4-BE49-F238E27FC236}">
                <a16:creationId xmlns:a16="http://schemas.microsoft.com/office/drawing/2014/main" id="{A45C8E9D-9E6F-40EA-A5E3-1097FF51D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508000"/>
            <a:ext cx="8128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5322634"/>
      </p:ext>
    </p:extLst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2111F-7410-40F1-B9AE-138EF5BDF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1FB8C-3DD4-4DDE-883B-F91332B861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Read requisition. Our purpose is to answer the clinical question.</a:t>
            </a:r>
          </a:p>
          <a:p>
            <a:r>
              <a:rPr lang="en-US" dirty="0"/>
              <a:t>**</a:t>
            </a:r>
            <a:r>
              <a:rPr lang="en-US" u="sng" dirty="0"/>
              <a:t>Write down clinical history </a:t>
            </a:r>
          </a:p>
          <a:p>
            <a:r>
              <a:rPr lang="en-US" dirty="0"/>
              <a:t>**For palpable masses, provide complete clinical history:</a:t>
            </a:r>
          </a:p>
          <a:p>
            <a:pPr lvl="1"/>
            <a:r>
              <a:rPr lang="en-US" dirty="0"/>
              <a:t>Location of the mass (Diagrams are helpful)</a:t>
            </a:r>
          </a:p>
          <a:p>
            <a:pPr lvl="1"/>
            <a:r>
              <a:rPr lang="en-US" dirty="0"/>
              <a:t>How long the mass has been present</a:t>
            </a:r>
          </a:p>
          <a:p>
            <a:pPr lvl="1"/>
            <a:r>
              <a:rPr lang="en-US" dirty="0"/>
              <a:t>Any change in size of the mass</a:t>
            </a:r>
          </a:p>
          <a:p>
            <a:pPr lvl="1"/>
            <a:r>
              <a:rPr lang="en-US" dirty="0"/>
              <a:t>Presence of pain</a:t>
            </a:r>
          </a:p>
          <a:p>
            <a:pPr lvl="1"/>
            <a:r>
              <a:rPr lang="en-US" dirty="0"/>
              <a:t>Associated symptoms: fever, redness, swelling, bruising</a:t>
            </a:r>
          </a:p>
        </p:txBody>
      </p:sp>
    </p:spTree>
    <p:extLst>
      <p:ext uri="{BB962C8B-B14F-4D97-AF65-F5344CB8AC3E}">
        <p14:creationId xmlns:p14="http://schemas.microsoft.com/office/powerpoint/2010/main" val="20626760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 descr="FW105692 0027.jpg.formatted.jpg">
            <a:extLst>
              <a:ext uri="{FF2B5EF4-FFF2-40B4-BE49-F238E27FC236}">
                <a16:creationId xmlns:a16="http://schemas.microsoft.com/office/drawing/2014/main" id="{8FEA8DA3-A955-4D56-92BB-C9B9DBA95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508000"/>
            <a:ext cx="8128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4452728"/>
      </p:ext>
    </p:extLst>
  </p:cSld>
  <p:clrMapOvr>
    <a:masterClrMapping/>
  </p:clrMapOvr>
  <p:transition>
    <p:random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 descr="FW105692 0028.jpg.formatted.jpg">
            <a:extLst>
              <a:ext uri="{FF2B5EF4-FFF2-40B4-BE49-F238E27FC236}">
                <a16:creationId xmlns:a16="http://schemas.microsoft.com/office/drawing/2014/main" id="{7B4DB3C4-BEA1-497A-A746-65E2547D3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609600"/>
            <a:ext cx="8128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9432699"/>
      </p:ext>
    </p:extLst>
  </p:cSld>
  <p:clrMapOvr>
    <a:masterClrMapping/>
  </p:clrMapOvr>
  <p:transition>
    <p:random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 descr="FW106232 0006.jpg.formatted.jpg">
            <a:extLst>
              <a:ext uri="{FF2B5EF4-FFF2-40B4-BE49-F238E27FC236}">
                <a16:creationId xmlns:a16="http://schemas.microsoft.com/office/drawing/2014/main" id="{3EAEBC80-FEC3-469D-898E-C9EA48A71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508000"/>
            <a:ext cx="8128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4007165"/>
      </p:ext>
    </p:extLst>
  </p:cSld>
  <p:clrMapOvr>
    <a:masterClrMapping/>
  </p:clrMapOvr>
  <p:transition>
    <p:random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 descr="FW106232 0005.jpg.formatted.jpg">
            <a:extLst>
              <a:ext uri="{FF2B5EF4-FFF2-40B4-BE49-F238E27FC236}">
                <a16:creationId xmlns:a16="http://schemas.microsoft.com/office/drawing/2014/main" id="{0CBA7FEC-3793-4C0F-8127-23EDEC3BC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508000"/>
            <a:ext cx="8128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0064586"/>
      </p:ext>
    </p:extLst>
  </p:cSld>
  <p:clrMapOvr>
    <a:masterClrMapping/>
  </p:clrMapOvr>
  <p:transition>
    <p:random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 descr="FW106232 0004.jpg.formatted.jpg">
            <a:extLst>
              <a:ext uri="{FF2B5EF4-FFF2-40B4-BE49-F238E27FC236}">
                <a16:creationId xmlns:a16="http://schemas.microsoft.com/office/drawing/2014/main" id="{10D6D81D-F596-4171-9468-ABF80A8F6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508000"/>
            <a:ext cx="8128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9839197"/>
      </p:ext>
    </p:extLst>
  </p:cSld>
  <p:clrMapOvr>
    <a:masterClrMapping/>
  </p:clrMapOvr>
  <p:transition>
    <p:random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 descr="FW105692 0030.jpg.formatted.jpg">
            <a:extLst>
              <a:ext uri="{FF2B5EF4-FFF2-40B4-BE49-F238E27FC236}">
                <a16:creationId xmlns:a16="http://schemas.microsoft.com/office/drawing/2014/main" id="{15F98C82-F1B4-4843-A4EF-46FBF2E94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508000"/>
            <a:ext cx="8128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0877641"/>
      </p:ext>
    </p:extLst>
  </p:cSld>
  <p:clrMapOvr>
    <a:masterClrMapping/>
  </p:clrMapOvr>
  <p:transition>
    <p:random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 descr="FW104658 0009.jpg.formatted.jpg">
            <a:extLst>
              <a:ext uri="{FF2B5EF4-FFF2-40B4-BE49-F238E27FC236}">
                <a16:creationId xmlns:a16="http://schemas.microsoft.com/office/drawing/2014/main" id="{4B4D1807-0AD1-4333-B7A1-417F6D20F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508000"/>
            <a:ext cx="8128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957480"/>
      </p:ext>
    </p:extLst>
  </p:cSld>
  <p:clrMapOvr>
    <a:masterClrMapping/>
  </p:clrMapOvr>
  <p:transition>
    <p:random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 descr="FW104658 0012.jpg.formatted.jpg">
            <a:extLst>
              <a:ext uri="{FF2B5EF4-FFF2-40B4-BE49-F238E27FC236}">
                <a16:creationId xmlns:a16="http://schemas.microsoft.com/office/drawing/2014/main" id="{445163ED-9C22-47A5-BCB1-FC1305A8F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508000"/>
            <a:ext cx="8128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6396328"/>
      </p:ext>
    </p:extLst>
  </p:cSld>
  <p:clrMapOvr>
    <a:masterClrMapping/>
  </p:clrMapOvr>
  <p:transition>
    <p:random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 descr="FW104658 0011.jpg.formatted.jpg">
            <a:extLst>
              <a:ext uri="{FF2B5EF4-FFF2-40B4-BE49-F238E27FC236}">
                <a16:creationId xmlns:a16="http://schemas.microsoft.com/office/drawing/2014/main" id="{3010CD26-5F0B-4DB3-B0A5-9A3956F49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508000"/>
            <a:ext cx="8128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7137197"/>
      </p:ext>
    </p:extLst>
  </p:cSld>
  <p:clrMapOvr>
    <a:masterClrMapping/>
  </p:clrMapOvr>
  <p:transition>
    <p:random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 descr="FW104658 0016.jpg.formatted.jpg">
            <a:extLst>
              <a:ext uri="{FF2B5EF4-FFF2-40B4-BE49-F238E27FC236}">
                <a16:creationId xmlns:a16="http://schemas.microsoft.com/office/drawing/2014/main" id="{5B2B86B3-579D-4B7F-AD4B-EB754C918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508000"/>
            <a:ext cx="8128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135022"/>
      </p:ext>
    </p:extLst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84DBB-B12F-4C44-9220-B87BE65CD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Anatomical Planes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3B35F-5DDC-4BD7-A5FA-722A117065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Image result for sagittal transverse plane anatomy">
            <a:extLst>
              <a:ext uri="{FF2B5EF4-FFF2-40B4-BE49-F238E27FC236}">
                <a16:creationId xmlns:a16="http://schemas.microsoft.com/office/drawing/2014/main" id="{37BFCF2E-90FC-4AF2-BD5E-B0EBBA878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96" y="1458334"/>
            <a:ext cx="9599407" cy="539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35909D-B4F7-4B9B-BCE9-EA796699B525}"/>
              </a:ext>
            </a:extLst>
          </p:cNvPr>
          <p:cNvSpPr txBox="1"/>
          <p:nvPr/>
        </p:nvSpPr>
        <p:spPr>
          <a:xfrm>
            <a:off x="7422777" y="5246521"/>
            <a:ext cx="2355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or Axial</a:t>
            </a:r>
          </a:p>
        </p:txBody>
      </p:sp>
    </p:spTree>
    <p:extLst>
      <p:ext uri="{BB962C8B-B14F-4D97-AF65-F5344CB8AC3E}">
        <p14:creationId xmlns:p14="http://schemas.microsoft.com/office/powerpoint/2010/main" val="320198981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FW104658 0019.jpg.formatted.jpg">
            <a:extLst>
              <a:ext uri="{FF2B5EF4-FFF2-40B4-BE49-F238E27FC236}">
                <a16:creationId xmlns:a16="http://schemas.microsoft.com/office/drawing/2014/main" id="{2F0C30A1-FF54-4688-B945-CB85D03E1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508000"/>
            <a:ext cx="8128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4937574"/>
      </p:ext>
    </p:extLst>
  </p:cSld>
  <p:clrMapOvr>
    <a:masterClrMapping/>
  </p:clrMapOvr>
  <p:transition>
    <p:random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B7021-4A65-4B56-B04C-410521DF9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7D39C-65C8-4971-839B-2E299C252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 descr="Image result for liver ultrasound lesion left lobe">
            <a:extLst>
              <a:ext uri="{FF2B5EF4-FFF2-40B4-BE49-F238E27FC236}">
                <a16:creationId xmlns:a16="http://schemas.microsoft.com/office/drawing/2014/main" id="{0C7F47DE-6E46-425F-B7A8-C1BC487305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0" r="9608"/>
          <a:stretch/>
        </p:blipFill>
        <p:spPr bwMode="auto">
          <a:xfrm>
            <a:off x="319217" y="1545547"/>
            <a:ext cx="5511018" cy="519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A7C2C3-1452-426D-80E9-CAA886EFE872}"/>
              </a:ext>
            </a:extLst>
          </p:cNvPr>
          <p:cNvSpPr txBox="1"/>
          <p:nvPr/>
        </p:nvSpPr>
        <p:spPr>
          <a:xfrm>
            <a:off x="6145266" y="2006660"/>
            <a:ext cx="4893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Inferior tip of left lobe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Segment III / </a:t>
            </a:r>
            <a:r>
              <a:rPr lang="en-US" sz="3200" dirty="0" err="1"/>
              <a:t>IVb</a:t>
            </a:r>
            <a:endParaRPr lang="en-US" sz="3200" dirty="0"/>
          </a:p>
        </p:txBody>
      </p:sp>
      <p:pic>
        <p:nvPicPr>
          <p:cNvPr id="7" name="Picture 2" descr="Liver anatomy">
            <a:extLst>
              <a:ext uri="{FF2B5EF4-FFF2-40B4-BE49-F238E27FC236}">
                <a16:creationId xmlns:a16="http://schemas.microsoft.com/office/drawing/2014/main" id="{A0D1EBFE-1652-415E-AD98-1FCDBE38D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913" y="3264913"/>
            <a:ext cx="5184485" cy="363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70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C3E1A-3DD0-40EF-A5C7-2A03C060C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Kidneys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6A551-934B-4853-AA84-18E86CA93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Long axis views and measure each kidney</a:t>
            </a:r>
          </a:p>
          <a:p>
            <a:r>
              <a:rPr lang="en-US" dirty="0"/>
              <a:t>Transverse views: Upper, mid (hila) and lower poles</a:t>
            </a:r>
          </a:p>
          <a:p>
            <a:r>
              <a:rPr lang="en-US" dirty="0" err="1"/>
              <a:t>Pelvicaliectasis</a:t>
            </a:r>
            <a:r>
              <a:rPr lang="en-US" dirty="0"/>
              <a:t>: Measure AP dimension of renal pelvis in transverse view</a:t>
            </a:r>
          </a:p>
          <a:p>
            <a:r>
              <a:rPr lang="en-US" dirty="0"/>
              <a:t>If there is dilatation of the collecting system</a:t>
            </a:r>
          </a:p>
          <a:p>
            <a:pPr lvl="1"/>
            <a:r>
              <a:rPr lang="en-US" dirty="0"/>
              <a:t>**Check for ureteric jets</a:t>
            </a:r>
          </a:p>
          <a:p>
            <a:pPr lvl="1"/>
            <a:r>
              <a:rPr lang="en-US" dirty="0"/>
              <a:t>**Recheck dilatation post-void</a:t>
            </a:r>
          </a:p>
        </p:txBody>
      </p:sp>
    </p:spTree>
    <p:extLst>
      <p:ext uri="{BB962C8B-B14F-4D97-AF65-F5344CB8AC3E}">
        <p14:creationId xmlns:p14="http://schemas.microsoft.com/office/powerpoint/2010/main" val="381151369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 descr="FW105519 0049.jpg.formatted.jpg">
            <a:extLst>
              <a:ext uri="{FF2B5EF4-FFF2-40B4-BE49-F238E27FC236}">
                <a16:creationId xmlns:a16="http://schemas.microsoft.com/office/drawing/2014/main" id="{6C3CE3C8-C50F-4630-AD05-E086E7F6C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508000"/>
            <a:ext cx="8128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899952"/>
      </p:ext>
    </p:extLst>
  </p:cSld>
  <p:clrMapOvr>
    <a:masterClrMapping/>
  </p:clrMapOvr>
  <p:transition>
    <p:random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 descr="FW105519 0050.jpg.formatted.jpg">
            <a:extLst>
              <a:ext uri="{FF2B5EF4-FFF2-40B4-BE49-F238E27FC236}">
                <a16:creationId xmlns:a16="http://schemas.microsoft.com/office/drawing/2014/main" id="{D1759404-C4F8-40F5-B910-77C7F94E8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508000"/>
            <a:ext cx="8128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4290276"/>
      </p:ext>
    </p:extLst>
  </p:cSld>
  <p:clrMapOvr>
    <a:masterClrMapping/>
  </p:clrMapOvr>
  <p:transition>
    <p:random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 descr="FW105519 0052.jpg.formatted.jpg">
            <a:extLst>
              <a:ext uri="{FF2B5EF4-FFF2-40B4-BE49-F238E27FC236}">
                <a16:creationId xmlns:a16="http://schemas.microsoft.com/office/drawing/2014/main" id="{9AD311D6-33E5-488F-BB33-461521884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508000"/>
            <a:ext cx="8128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675414"/>
      </p:ext>
    </p:extLst>
  </p:cSld>
  <p:clrMapOvr>
    <a:masterClrMapping/>
  </p:clrMapOvr>
  <p:transition>
    <p:random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 descr="FW105519 0053.jpg.formatted.jpg">
            <a:extLst>
              <a:ext uri="{FF2B5EF4-FFF2-40B4-BE49-F238E27FC236}">
                <a16:creationId xmlns:a16="http://schemas.microsoft.com/office/drawing/2014/main" id="{3F2B2955-7D0F-48F7-BCFE-2EF0D8E0B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508000"/>
            <a:ext cx="8128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4472517"/>
      </p:ext>
    </p:extLst>
  </p:cSld>
  <p:clrMapOvr>
    <a:masterClrMapping/>
  </p:clrMapOvr>
  <p:transition>
    <p:random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 descr="FW103838 0011.jpg.formatted.jpg">
            <a:extLst>
              <a:ext uri="{FF2B5EF4-FFF2-40B4-BE49-F238E27FC236}">
                <a16:creationId xmlns:a16="http://schemas.microsoft.com/office/drawing/2014/main" id="{7AAA4F8B-EDC2-4E06-9C91-E77074CD8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508000"/>
            <a:ext cx="8128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4022188"/>
      </p:ext>
    </p:extLst>
  </p:cSld>
  <p:clrMapOvr>
    <a:masterClrMapping/>
  </p:clrMapOvr>
  <p:transition>
    <p:random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 descr="FW103838 0012.jpg.formatted.jpg">
            <a:extLst>
              <a:ext uri="{FF2B5EF4-FFF2-40B4-BE49-F238E27FC236}">
                <a16:creationId xmlns:a16="http://schemas.microsoft.com/office/drawing/2014/main" id="{C63BB3D1-2C47-488D-AB3E-21181FA6E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508000"/>
            <a:ext cx="8128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392778"/>
      </p:ext>
    </p:extLst>
  </p:cSld>
  <p:clrMapOvr>
    <a:masterClrMapping/>
  </p:clrMapOvr>
  <p:transition>
    <p:random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 descr="FW103838 0013.jpg.formatted.jpg">
            <a:extLst>
              <a:ext uri="{FF2B5EF4-FFF2-40B4-BE49-F238E27FC236}">
                <a16:creationId xmlns:a16="http://schemas.microsoft.com/office/drawing/2014/main" id="{640CC8A6-2A59-4A5B-B67B-2340E03B6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508000"/>
            <a:ext cx="8128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2629056"/>
      </p:ext>
    </p:extLst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CB887-57D3-413E-82FC-0D32A8C3C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Measurements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DD82A5C-4D6A-4B1F-9FA4-80A4F8B147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6107" y="2341992"/>
            <a:ext cx="8019786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B122E4-6CE4-4158-9629-10DD5DC3598E}"/>
              </a:ext>
            </a:extLst>
          </p:cNvPr>
          <p:cNvSpPr txBox="1"/>
          <p:nvPr/>
        </p:nvSpPr>
        <p:spPr>
          <a:xfrm>
            <a:off x="7992422" y="3717863"/>
            <a:ext cx="2113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Transverse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515451-0537-4C42-ABCE-78E2090A58C0}"/>
              </a:ext>
            </a:extLst>
          </p:cNvPr>
          <p:cNvSpPr txBox="1"/>
          <p:nvPr/>
        </p:nvSpPr>
        <p:spPr>
          <a:xfrm>
            <a:off x="3417752" y="3864586"/>
            <a:ext cx="1500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Sagittal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1411AF-40DB-4BBE-9085-1ECE410897A8}"/>
              </a:ext>
            </a:extLst>
          </p:cNvPr>
          <p:cNvSpPr txBox="1"/>
          <p:nvPr/>
        </p:nvSpPr>
        <p:spPr>
          <a:xfrm>
            <a:off x="7699988" y="4913209"/>
            <a:ext cx="2113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BDBA22-4000-4DAA-9E5F-5AB7AE274A07}"/>
              </a:ext>
            </a:extLst>
          </p:cNvPr>
          <p:cNvSpPr txBox="1"/>
          <p:nvPr/>
        </p:nvSpPr>
        <p:spPr>
          <a:xfrm>
            <a:off x="3089237" y="1611253"/>
            <a:ext cx="60135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Sagittal x Transverse x AP</a:t>
            </a:r>
          </a:p>
        </p:txBody>
      </p:sp>
    </p:spTree>
    <p:extLst>
      <p:ext uri="{BB962C8B-B14F-4D97-AF65-F5344CB8AC3E}">
        <p14:creationId xmlns:p14="http://schemas.microsoft.com/office/powerpoint/2010/main" val="285158643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 descr="FW103838 0014.jpg.formatted.jpg">
            <a:extLst>
              <a:ext uri="{FF2B5EF4-FFF2-40B4-BE49-F238E27FC236}">
                <a16:creationId xmlns:a16="http://schemas.microsoft.com/office/drawing/2014/main" id="{32B419C3-2754-40D1-80E2-4D4CC23C0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508000"/>
            <a:ext cx="8128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649067"/>
      </p:ext>
    </p:extLst>
  </p:cSld>
  <p:clrMapOvr>
    <a:masterClrMapping/>
  </p:clrMapOvr>
  <p:transition>
    <p:random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3B11F-A0E6-45D7-8C88-A3A19DDE8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0DA2D-5BA7-43C7-A6C9-599AEF626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 descr="Image result for liver ultrasound lesion left lobe">
            <a:extLst>
              <a:ext uri="{FF2B5EF4-FFF2-40B4-BE49-F238E27FC236}">
                <a16:creationId xmlns:a16="http://schemas.microsoft.com/office/drawing/2014/main" id="{339F901F-BF9F-4C1F-9938-0644D4845A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7" t="11597"/>
          <a:stretch/>
        </p:blipFill>
        <p:spPr bwMode="auto">
          <a:xfrm>
            <a:off x="238793" y="1440657"/>
            <a:ext cx="5629835" cy="505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170198-B77A-4D38-8696-6239161B4F0D}"/>
              </a:ext>
            </a:extLst>
          </p:cNvPr>
          <p:cNvSpPr txBox="1"/>
          <p:nvPr/>
        </p:nvSpPr>
        <p:spPr>
          <a:xfrm>
            <a:off x="5868628" y="1440657"/>
            <a:ext cx="6232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Left of MHV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At the level of the left portal vein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Segment </a:t>
            </a:r>
            <a:r>
              <a:rPr lang="en-US" sz="3200" dirty="0" err="1"/>
              <a:t>IVa</a:t>
            </a:r>
            <a:r>
              <a:rPr lang="en-US" sz="3200" dirty="0"/>
              <a:t> / </a:t>
            </a:r>
            <a:r>
              <a:rPr lang="en-US" sz="3200" dirty="0" err="1"/>
              <a:t>IVb</a:t>
            </a:r>
            <a:endParaRPr lang="en-US" sz="3200" dirty="0"/>
          </a:p>
        </p:txBody>
      </p:sp>
      <p:pic>
        <p:nvPicPr>
          <p:cNvPr id="7" name="Picture 2" descr="Liver anatomy">
            <a:extLst>
              <a:ext uri="{FF2B5EF4-FFF2-40B4-BE49-F238E27FC236}">
                <a16:creationId xmlns:a16="http://schemas.microsoft.com/office/drawing/2014/main" id="{A45A28B1-583F-4F99-AFA7-31DC566AE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471" y="3145254"/>
            <a:ext cx="5184485" cy="363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89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F855E-10FA-4B5C-B0C1-DB52C390B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Spleen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4BF5D-6ED5-4D7B-9DE8-65E7D968BA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Long axis views and measure spleen</a:t>
            </a:r>
          </a:p>
          <a:p>
            <a:r>
              <a:rPr lang="en-US" dirty="0"/>
              <a:t>Transverse views</a:t>
            </a:r>
          </a:p>
        </p:txBody>
      </p:sp>
    </p:spTree>
    <p:extLst>
      <p:ext uri="{BB962C8B-B14F-4D97-AF65-F5344CB8AC3E}">
        <p14:creationId xmlns:p14="http://schemas.microsoft.com/office/powerpoint/2010/main" val="40838416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BB276-9692-4A2C-8F50-B61F8033C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DA817-0830-4924-B966-D0F68E59A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to identify?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/>
              <a:t>Find cecum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/>
              <a:t>Identify terminal ileum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/>
              <a:t>Appendix is always inferior to the terminal ileum</a:t>
            </a:r>
          </a:p>
          <a:p>
            <a:pPr lvl="2"/>
            <a:r>
              <a:rPr lang="en-US" dirty="0"/>
              <a:t>Follow entire length from cecum to the blind-ending tip</a:t>
            </a:r>
          </a:p>
        </p:txBody>
      </p:sp>
      <p:pic>
        <p:nvPicPr>
          <p:cNvPr id="17410" name="Picture 2" descr="Image result for appendix location">
            <a:extLst>
              <a:ext uri="{FF2B5EF4-FFF2-40B4-BE49-F238E27FC236}">
                <a16:creationId xmlns:a16="http://schemas.microsoft.com/office/drawing/2014/main" id="{E265140E-843C-4183-879F-6181A173C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821" y="1904103"/>
            <a:ext cx="4251179" cy="404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74257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302FB-064D-458B-AB53-F6AACD976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51F24-2EAD-45B1-8726-CFACB77DD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 descr="Image result for liver ultrasound segment 2 lesion">
            <a:extLst>
              <a:ext uri="{FF2B5EF4-FFF2-40B4-BE49-F238E27FC236}">
                <a16:creationId xmlns:a16="http://schemas.microsoft.com/office/drawing/2014/main" id="{AEE403B7-F778-4895-83C5-EC1F80232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92" y="1597658"/>
            <a:ext cx="6783486" cy="480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CCD63D-2A9F-4837-B4D3-3CBFD4B34C6E}"/>
              </a:ext>
            </a:extLst>
          </p:cNvPr>
          <p:cNvSpPr txBox="1"/>
          <p:nvPr/>
        </p:nvSpPr>
        <p:spPr>
          <a:xfrm>
            <a:off x="6937678" y="1476199"/>
            <a:ext cx="51001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At level of portal vein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Possibly at the RHV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V / VI / VII / VIII</a:t>
            </a:r>
          </a:p>
        </p:txBody>
      </p:sp>
      <p:pic>
        <p:nvPicPr>
          <p:cNvPr id="6" name="Picture 2" descr="Liver anatomy">
            <a:extLst>
              <a:ext uri="{FF2B5EF4-FFF2-40B4-BE49-F238E27FC236}">
                <a16:creationId xmlns:a16="http://schemas.microsoft.com/office/drawing/2014/main" id="{BB593543-5178-4686-9B61-B17D47305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471" y="3220356"/>
            <a:ext cx="5184485" cy="363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81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8E9EB-A2E1-42A7-AEB2-E4195D2DA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FD0F4-16EE-43A9-BE6C-A8ADB1ED16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Completely fill in worksheets. Do not leave History and Comparison blank</a:t>
            </a:r>
          </a:p>
          <a:p>
            <a:r>
              <a:rPr lang="en-US" dirty="0"/>
              <a:t>Must compare with previous imaging. Outside studies can be retrieved.</a:t>
            </a:r>
          </a:p>
          <a:p>
            <a:r>
              <a:rPr lang="en-US" dirty="0"/>
              <a:t>Liver 8 segments</a:t>
            </a:r>
          </a:p>
          <a:p>
            <a:r>
              <a:rPr lang="en-US" dirty="0"/>
              <a:t>Need to document if gallstones/sludge is mobile</a:t>
            </a:r>
          </a:p>
          <a:p>
            <a:pPr lvl="1"/>
            <a:r>
              <a:rPr lang="en-US" dirty="0"/>
              <a:t>Use more aggressive maneuvers</a:t>
            </a:r>
          </a:p>
          <a:p>
            <a:r>
              <a:rPr lang="en-US" dirty="0"/>
              <a:t>Sonographic Murphy’s sign needs to be assessed properly</a:t>
            </a:r>
          </a:p>
          <a:p>
            <a:r>
              <a:rPr lang="en-US" dirty="0"/>
              <a:t>Abdominal aorta wall needs to be included in measurement</a:t>
            </a:r>
          </a:p>
        </p:txBody>
      </p:sp>
    </p:spTree>
    <p:extLst>
      <p:ext uri="{BB962C8B-B14F-4D97-AF65-F5344CB8AC3E}">
        <p14:creationId xmlns:p14="http://schemas.microsoft.com/office/powerpoint/2010/main" val="39483258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1312</Words>
  <Application>Microsoft Office PowerPoint</Application>
  <PresentationFormat>Widescreen</PresentationFormat>
  <Paragraphs>220</Paragraphs>
  <Slides>95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9" baseType="lpstr">
      <vt:lpstr>Arial</vt:lpstr>
      <vt:lpstr>Calibri</vt:lpstr>
      <vt:lpstr>Calibri Light</vt:lpstr>
      <vt:lpstr>Office Theme</vt:lpstr>
      <vt:lpstr>Abdominal Protocol</vt:lpstr>
      <vt:lpstr>Check Previous Exams</vt:lpstr>
      <vt:lpstr>Checking Outside Studies: https://portal.tnicorp.com</vt:lpstr>
      <vt:lpstr>PowerPoint Presentation</vt:lpstr>
      <vt:lpstr>PowerPoint Presentation</vt:lpstr>
      <vt:lpstr>PowerPoint Presentation</vt:lpstr>
      <vt:lpstr>Clinical History</vt:lpstr>
      <vt:lpstr>Anatomical Planes</vt:lpstr>
      <vt:lpstr>3D Measurements</vt:lpstr>
      <vt:lpstr>3D Measurements</vt:lpstr>
      <vt:lpstr>3 Images</vt:lpstr>
      <vt:lpstr>Pediatric Patients</vt:lpstr>
      <vt:lpstr>Findings</vt:lpstr>
      <vt:lpstr>Cysts</vt:lpstr>
      <vt:lpstr>Palpable Lesions</vt:lpstr>
      <vt:lpstr>Focal Zones</vt:lpstr>
      <vt:lpstr>Liver - Views</vt:lpstr>
      <vt:lpstr>Liver - Views</vt:lpstr>
      <vt:lpstr>Liver - Measuring</vt:lpstr>
      <vt:lpstr>PowerPoint Presentation</vt:lpstr>
      <vt:lpstr>Liver – Focal Fatty Sparing</vt:lpstr>
      <vt:lpstr>PowerPoint Presentation</vt:lpstr>
      <vt:lpstr>Liver – 8 Segments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segments in left lobe?</vt:lpstr>
      <vt:lpstr>What divides the Left and Right liver lobes?</vt:lpstr>
      <vt:lpstr>What divides the upper and lower segments?</vt:lpstr>
      <vt:lpstr>Gallbladder</vt:lpstr>
      <vt:lpstr>PowerPoint Presentation</vt:lpstr>
      <vt:lpstr>Gallbladder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Segment?</vt:lpstr>
      <vt:lpstr>Biliary tract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Segment?</vt:lpstr>
      <vt:lpstr>Pancreas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Segment?</vt:lpstr>
      <vt:lpstr>Aorta &amp; IVC</vt:lpstr>
      <vt:lpstr>Aorta</vt:lpstr>
      <vt:lpstr>Aorta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Segment?</vt:lpstr>
      <vt:lpstr>Kidneys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Segment?</vt:lpstr>
      <vt:lpstr>Spleen</vt:lpstr>
      <vt:lpstr>Appendix</vt:lpstr>
      <vt:lpstr>Segment?</vt:lpstr>
      <vt:lpstr>Key Points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Abdominal Anatomy</dc:title>
  <dc:creator>Tze C</dc:creator>
  <cp:lastModifiedBy>Tze C</cp:lastModifiedBy>
  <cp:revision>43</cp:revision>
  <dcterms:created xsi:type="dcterms:W3CDTF">2018-05-06T03:11:25Z</dcterms:created>
  <dcterms:modified xsi:type="dcterms:W3CDTF">2018-05-06T12:05:28Z</dcterms:modified>
</cp:coreProperties>
</file>